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sldIdLst>
    <p:sldId id="256" r:id="rId5"/>
    <p:sldId id="257" r:id="rId6"/>
    <p:sldId id="259" r:id="rId7"/>
    <p:sldId id="279" r:id="rId8"/>
    <p:sldId id="258" r:id="rId9"/>
    <p:sldId id="264" r:id="rId10"/>
    <p:sldId id="261" r:id="rId11"/>
    <p:sldId id="270" r:id="rId12"/>
    <p:sldId id="267" r:id="rId13"/>
    <p:sldId id="273" r:id="rId14"/>
    <p:sldId id="275" r:id="rId15"/>
    <p:sldId id="260" r:id="rId16"/>
    <p:sldId id="266" r:id="rId17"/>
    <p:sldId id="278" r:id="rId18"/>
    <p:sldId id="276" r:id="rId19"/>
    <p:sldId id="277"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6238" autoAdjust="0"/>
  </p:normalViewPr>
  <p:slideViewPr>
    <p:cSldViewPr snapToGrid="0">
      <p:cViewPr varScale="1">
        <p:scale>
          <a:sx n="106" d="100"/>
          <a:sy n="106" d="100"/>
        </p:scale>
        <p:origin x="786" y="114"/>
      </p:cViewPr>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313359-AA6B-4FE0-9473-B0A5ADDB4EFF}"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CA"/>
        </a:p>
      </dgm:t>
    </dgm:pt>
    <dgm:pt modelId="{BEC5CE2C-9073-4189-A140-05D21A10969B}">
      <dgm:prSet phldrT="[Text]"/>
      <dgm:spPr/>
      <dgm:t>
        <a:bodyPr/>
        <a:lstStyle/>
        <a:p>
          <a:r>
            <a:rPr lang="en-CA" dirty="0"/>
            <a:t>Runtime</a:t>
          </a:r>
        </a:p>
      </dgm:t>
    </dgm:pt>
    <dgm:pt modelId="{A5D6480F-2106-4DBE-848D-DB1EA5325C5E}" type="parTrans" cxnId="{D78EB384-BA1D-4929-9743-9B6E4E8ED2C2}">
      <dgm:prSet/>
      <dgm:spPr/>
      <dgm:t>
        <a:bodyPr/>
        <a:lstStyle/>
        <a:p>
          <a:endParaRPr lang="en-CA"/>
        </a:p>
      </dgm:t>
    </dgm:pt>
    <dgm:pt modelId="{2EA916A4-8A72-4693-BE6C-C8E1CA908F77}" type="sibTrans" cxnId="{D78EB384-BA1D-4929-9743-9B6E4E8ED2C2}">
      <dgm:prSet/>
      <dgm:spPr/>
      <dgm:t>
        <a:bodyPr/>
        <a:lstStyle/>
        <a:p>
          <a:endParaRPr lang="en-CA"/>
        </a:p>
      </dgm:t>
    </dgm:pt>
    <dgm:pt modelId="{E5C959E7-70F6-4040-BCF8-4EEE17B9593A}">
      <dgm:prSet phldrT="[Text]"/>
      <dgm:spPr/>
      <dgm:t>
        <a:bodyPr/>
        <a:lstStyle/>
        <a:p>
          <a:r>
            <a:rPr lang="en-CA" dirty="0"/>
            <a:t>Downtime</a:t>
          </a:r>
        </a:p>
      </dgm:t>
    </dgm:pt>
    <dgm:pt modelId="{A97341CA-5319-45E7-B42C-878331690EA1}" type="parTrans" cxnId="{2868BF4C-81D4-49F8-9362-72845F272E4E}">
      <dgm:prSet/>
      <dgm:spPr/>
      <dgm:t>
        <a:bodyPr/>
        <a:lstStyle/>
        <a:p>
          <a:endParaRPr lang="en-CA"/>
        </a:p>
      </dgm:t>
    </dgm:pt>
    <dgm:pt modelId="{24BB179E-1D73-4451-9C69-A5427666A6F5}" type="sibTrans" cxnId="{2868BF4C-81D4-49F8-9362-72845F272E4E}">
      <dgm:prSet/>
      <dgm:spPr/>
      <dgm:t>
        <a:bodyPr/>
        <a:lstStyle/>
        <a:p>
          <a:endParaRPr lang="en-CA"/>
        </a:p>
      </dgm:t>
    </dgm:pt>
    <dgm:pt modelId="{FEA2AAD1-8469-42C5-88E4-4C7F40FDC005}" type="pres">
      <dgm:prSet presAssocID="{1A313359-AA6B-4FE0-9473-B0A5ADDB4EFF}" presName="compositeShape" presStyleCnt="0">
        <dgm:presLayoutVars>
          <dgm:chMax val="2"/>
          <dgm:dir/>
          <dgm:resizeHandles val="exact"/>
        </dgm:presLayoutVars>
      </dgm:prSet>
      <dgm:spPr/>
    </dgm:pt>
    <dgm:pt modelId="{B989AA54-5CBE-4B4D-8EEB-BC8CE7D7B8D1}" type="pres">
      <dgm:prSet presAssocID="{1A313359-AA6B-4FE0-9473-B0A5ADDB4EFF}" presName="divider" presStyleLbl="fgShp" presStyleIdx="0" presStyleCnt="1"/>
      <dgm:spPr/>
    </dgm:pt>
    <dgm:pt modelId="{1F43E3F0-2F25-4379-8241-9BA32AB356E1}" type="pres">
      <dgm:prSet presAssocID="{BEC5CE2C-9073-4189-A140-05D21A10969B}" presName="downArrow" presStyleLbl="node1" presStyleIdx="0" presStyleCnt="2"/>
      <dgm:spPr/>
    </dgm:pt>
    <dgm:pt modelId="{EF6CE678-1113-4560-AE69-F1B6256D9E13}" type="pres">
      <dgm:prSet presAssocID="{BEC5CE2C-9073-4189-A140-05D21A10969B}" presName="downArrowText" presStyleLbl="revTx" presStyleIdx="0" presStyleCnt="2">
        <dgm:presLayoutVars>
          <dgm:bulletEnabled val="1"/>
        </dgm:presLayoutVars>
      </dgm:prSet>
      <dgm:spPr/>
    </dgm:pt>
    <dgm:pt modelId="{491897F9-173C-4192-A636-393C37A1CD40}" type="pres">
      <dgm:prSet presAssocID="{E5C959E7-70F6-4040-BCF8-4EEE17B9593A}" presName="upArrow" presStyleLbl="node1" presStyleIdx="1" presStyleCnt="2"/>
      <dgm:spPr/>
    </dgm:pt>
    <dgm:pt modelId="{94F8448A-2A3F-44E5-9AB4-8AA345A0B59D}" type="pres">
      <dgm:prSet presAssocID="{E5C959E7-70F6-4040-BCF8-4EEE17B9593A}" presName="upArrowText" presStyleLbl="revTx" presStyleIdx="1" presStyleCnt="2">
        <dgm:presLayoutVars>
          <dgm:bulletEnabled val="1"/>
        </dgm:presLayoutVars>
      </dgm:prSet>
      <dgm:spPr/>
    </dgm:pt>
  </dgm:ptLst>
  <dgm:cxnLst>
    <dgm:cxn modelId="{B5C06224-05B3-4FC8-B5BB-2E4D106E4601}" type="presOf" srcId="{1A313359-AA6B-4FE0-9473-B0A5ADDB4EFF}" destId="{FEA2AAD1-8469-42C5-88E4-4C7F40FDC005}" srcOrd="0" destOrd="0" presId="urn:microsoft.com/office/officeart/2005/8/layout/arrow3"/>
    <dgm:cxn modelId="{545C822F-C2B6-4374-8A2C-71C0E835AFE9}" type="presOf" srcId="{E5C959E7-70F6-4040-BCF8-4EEE17B9593A}" destId="{94F8448A-2A3F-44E5-9AB4-8AA345A0B59D}" srcOrd="0" destOrd="0" presId="urn:microsoft.com/office/officeart/2005/8/layout/arrow3"/>
    <dgm:cxn modelId="{EE78B066-2FB1-4FAD-9125-7B5467F9D232}" type="presOf" srcId="{BEC5CE2C-9073-4189-A140-05D21A10969B}" destId="{EF6CE678-1113-4560-AE69-F1B6256D9E13}" srcOrd="0" destOrd="0" presId="urn:microsoft.com/office/officeart/2005/8/layout/arrow3"/>
    <dgm:cxn modelId="{2868BF4C-81D4-49F8-9362-72845F272E4E}" srcId="{1A313359-AA6B-4FE0-9473-B0A5ADDB4EFF}" destId="{E5C959E7-70F6-4040-BCF8-4EEE17B9593A}" srcOrd="1" destOrd="0" parTransId="{A97341CA-5319-45E7-B42C-878331690EA1}" sibTransId="{24BB179E-1D73-4451-9C69-A5427666A6F5}"/>
    <dgm:cxn modelId="{D78EB384-BA1D-4929-9743-9B6E4E8ED2C2}" srcId="{1A313359-AA6B-4FE0-9473-B0A5ADDB4EFF}" destId="{BEC5CE2C-9073-4189-A140-05D21A10969B}" srcOrd="0" destOrd="0" parTransId="{A5D6480F-2106-4DBE-848D-DB1EA5325C5E}" sibTransId="{2EA916A4-8A72-4693-BE6C-C8E1CA908F77}"/>
    <dgm:cxn modelId="{D35A9D5C-5861-4176-B0D8-BCDE01692821}" type="presParOf" srcId="{FEA2AAD1-8469-42C5-88E4-4C7F40FDC005}" destId="{B989AA54-5CBE-4B4D-8EEB-BC8CE7D7B8D1}" srcOrd="0" destOrd="0" presId="urn:microsoft.com/office/officeart/2005/8/layout/arrow3"/>
    <dgm:cxn modelId="{EC5040BF-1445-4F82-9EB2-02EBC088D09E}" type="presParOf" srcId="{FEA2AAD1-8469-42C5-88E4-4C7F40FDC005}" destId="{1F43E3F0-2F25-4379-8241-9BA32AB356E1}" srcOrd="1" destOrd="0" presId="urn:microsoft.com/office/officeart/2005/8/layout/arrow3"/>
    <dgm:cxn modelId="{0B483467-948E-4B94-9931-A3DA18496B04}" type="presParOf" srcId="{FEA2AAD1-8469-42C5-88E4-4C7F40FDC005}" destId="{EF6CE678-1113-4560-AE69-F1B6256D9E13}" srcOrd="2" destOrd="0" presId="urn:microsoft.com/office/officeart/2005/8/layout/arrow3"/>
    <dgm:cxn modelId="{C467D2D5-07CD-4A34-9642-BD9B0D0D885B}" type="presParOf" srcId="{FEA2AAD1-8469-42C5-88E4-4C7F40FDC005}" destId="{491897F9-173C-4192-A636-393C37A1CD40}" srcOrd="3" destOrd="0" presId="urn:microsoft.com/office/officeart/2005/8/layout/arrow3"/>
    <dgm:cxn modelId="{0FE406B8-67F8-41A3-9BC0-788AE3FDF5F4}" type="presParOf" srcId="{FEA2AAD1-8469-42C5-88E4-4C7F40FDC005}" destId="{94F8448A-2A3F-44E5-9AB4-8AA345A0B59D}"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A35714-A3F3-49B1-A3C9-3F8DD02B9432}" type="doc">
      <dgm:prSet loTypeId="urn:microsoft.com/office/officeart/2005/8/layout/target1" loCatId="relationship" qsTypeId="urn:microsoft.com/office/officeart/2005/8/quickstyle/simple1" qsCatId="simple" csTypeId="urn:microsoft.com/office/officeart/2005/8/colors/colorful5" csCatId="colorful" phldr="1"/>
      <dgm:spPr/>
      <dgm:t>
        <a:bodyPr/>
        <a:lstStyle/>
        <a:p>
          <a:endParaRPr lang="en-CA"/>
        </a:p>
      </dgm:t>
    </dgm:pt>
    <dgm:pt modelId="{6F10A6AF-7E8E-4ACA-B3B2-35D09502882D}">
      <dgm:prSet/>
      <dgm:spPr/>
      <dgm:t>
        <a:bodyPr/>
        <a:lstStyle/>
        <a:p>
          <a:r>
            <a:rPr lang="en-SG" dirty="0">
              <a:solidFill>
                <a:schemeClr val="bg1"/>
              </a:solidFill>
            </a:rPr>
            <a:t>Safety</a:t>
          </a:r>
          <a:endParaRPr lang="en-CA" dirty="0">
            <a:solidFill>
              <a:schemeClr val="bg1"/>
            </a:solidFill>
          </a:endParaRPr>
        </a:p>
      </dgm:t>
    </dgm:pt>
    <dgm:pt modelId="{6E02BB83-5154-4C33-A578-EF9AD166B3C1}" type="parTrans" cxnId="{CF70275E-04DE-42BE-9C53-72FFFC0A9856}">
      <dgm:prSet/>
      <dgm:spPr/>
      <dgm:t>
        <a:bodyPr/>
        <a:lstStyle/>
        <a:p>
          <a:endParaRPr lang="en-CA"/>
        </a:p>
      </dgm:t>
    </dgm:pt>
    <dgm:pt modelId="{495232A9-F397-4047-9E8D-BE72968B7756}" type="sibTrans" cxnId="{CF70275E-04DE-42BE-9C53-72FFFC0A9856}">
      <dgm:prSet/>
      <dgm:spPr/>
      <dgm:t>
        <a:bodyPr/>
        <a:lstStyle/>
        <a:p>
          <a:endParaRPr lang="en-CA"/>
        </a:p>
      </dgm:t>
    </dgm:pt>
    <dgm:pt modelId="{C41E7669-A35C-41F1-B422-9A158E557581}">
      <dgm:prSet/>
      <dgm:spPr/>
      <dgm:t>
        <a:bodyPr/>
        <a:lstStyle/>
        <a:p>
          <a:r>
            <a:rPr lang="en-SG" dirty="0">
              <a:solidFill>
                <a:schemeClr val="bg1"/>
              </a:solidFill>
            </a:rPr>
            <a:t>Reliability / Availability</a:t>
          </a:r>
          <a:endParaRPr lang="en-CA" dirty="0">
            <a:solidFill>
              <a:schemeClr val="bg1"/>
            </a:solidFill>
          </a:endParaRPr>
        </a:p>
      </dgm:t>
    </dgm:pt>
    <dgm:pt modelId="{4EA883D9-625C-45F7-BB9B-25EB5D7FD772}" type="parTrans" cxnId="{668DE322-24FA-4B03-8E1E-15AF67211061}">
      <dgm:prSet/>
      <dgm:spPr/>
      <dgm:t>
        <a:bodyPr/>
        <a:lstStyle/>
        <a:p>
          <a:endParaRPr lang="en-CA"/>
        </a:p>
      </dgm:t>
    </dgm:pt>
    <dgm:pt modelId="{88032B7C-FBC5-4FF6-A631-BA311DF255E0}" type="sibTrans" cxnId="{668DE322-24FA-4B03-8E1E-15AF67211061}">
      <dgm:prSet/>
      <dgm:spPr/>
      <dgm:t>
        <a:bodyPr/>
        <a:lstStyle/>
        <a:p>
          <a:endParaRPr lang="en-CA"/>
        </a:p>
      </dgm:t>
    </dgm:pt>
    <dgm:pt modelId="{08BF745F-51B1-448C-AA17-F24D211F8F93}">
      <dgm:prSet/>
      <dgm:spPr/>
      <dgm:t>
        <a:bodyPr/>
        <a:lstStyle/>
        <a:p>
          <a:r>
            <a:rPr lang="en-SG" dirty="0">
              <a:solidFill>
                <a:schemeClr val="bg1"/>
              </a:solidFill>
            </a:rPr>
            <a:t>Cost reduction</a:t>
          </a:r>
          <a:endParaRPr lang="en-CA" dirty="0">
            <a:solidFill>
              <a:schemeClr val="bg1"/>
            </a:solidFill>
          </a:endParaRPr>
        </a:p>
      </dgm:t>
    </dgm:pt>
    <dgm:pt modelId="{BF834A19-2CC5-481A-8EA9-CE3830992119}" type="parTrans" cxnId="{81921E66-0F41-4306-8C31-A6290C36A3F0}">
      <dgm:prSet/>
      <dgm:spPr/>
      <dgm:t>
        <a:bodyPr/>
        <a:lstStyle/>
        <a:p>
          <a:endParaRPr lang="en-CA"/>
        </a:p>
      </dgm:t>
    </dgm:pt>
    <dgm:pt modelId="{C32911B1-45B3-4B3E-9442-9BBF72104D16}" type="sibTrans" cxnId="{81921E66-0F41-4306-8C31-A6290C36A3F0}">
      <dgm:prSet/>
      <dgm:spPr/>
      <dgm:t>
        <a:bodyPr/>
        <a:lstStyle/>
        <a:p>
          <a:endParaRPr lang="en-CA"/>
        </a:p>
      </dgm:t>
    </dgm:pt>
    <dgm:pt modelId="{BD37B2E5-968C-4895-B874-F5B530C8EFE0}" type="pres">
      <dgm:prSet presAssocID="{96A35714-A3F3-49B1-A3C9-3F8DD02B9432}" presName="composite" presStyleCnt="0">
        <dgm:presLayoutVars>
          <dgm:chMax val="5"/>
          <dgm:dir/>
          <dgm:resizeHandles val="exact"/>
        </dgm:presLayoutVars>
      </dgm:prSet>
      <dgm:spPr/>
    </dgm:pt>
    <dgm:pt modelId="{884BF18B-F784-4DAD-A556-8F0BAA047CC1}" type="pres">
      <dgm:prSet presAssocID="{6F10A6AF-7E8E-4ACA-B3B2-35D09502882D}" presName="circle1" presStyleLbl="lnNode1" presStyleIdx="0" presStyleCnt="3"/>
      <dgm:spPr/>
    </dgm:pt>
    <dgm:pt modelId="{58D562C6-014B-4CA0-8D83-B9D1503B6BA3}" type="pres">
      <dgm:prSet presAssocID="{6F10A6AF-7E8E-4ACA-B3B2-35D09502882D}" presName="text1" presStyleLbl="revTx" presStyleIdx="0" presStyleCnt="3" custScaleX="102052" custScaleY="85792" custLinFactNeighborX="-2478">
        <dgm:presLayoutVars>
          <dgm:bulletEnabled val="1"/>
        </dgm:presLayoutVars>
      </dgm:prSet>
      <dgm:spPr/>
    </dgm:pt>
    <dgm:pt modelId="{2DB6B163-0755-4613-9FA7-6F3B12BE0432}" type="pres">
      <dgm:prSet presAssocID="{6F10A6AF-7E8E-4ACA-B3B2-35D09502882D}" presName="line1" presStyleLbl="callout" presStyleIdx="0" presStyleCnt="6"/>
      <dgm:spPr/>
    </dgm:pt>
    <dgm:pt modelId="{B2088BC7-F887-4FA5-A8AE-20E4EC032829}" type="pres">
      <dgm:prSet presAssocID="{6F10A6AF-7E8E-4ACA-B3B2-35D09502882D}" presName="d1" presStyleLbl="callout" presStyleIdx="1" presStyleCnt="6"/>
      <dgm:spPr/>
    </dgm:pt>
    <dgm:pt modelId="{A43C8BED-F410-4D40-B215-05C6296D490A}" type="pres">
      <dgm:prSet presAssocID="{C41E7669-A35C-41F1-B422-9A158E557581}" presName="circle2" presStyleLbl="lnNode1" presStyleIdx="1" presStyleCnt="3"/>
      <dgm:spPr/>
    </dgm:pt>
    <dgm:pt modelId="{D6C64893-A832-44D0-9D57-4BEC96B5366D}" type="pres">
      <dgm:prSet presAssocID="{C41E7669-A35C-41F1-B422-9A158E557581}" presName="text2" presStyleLbl="revTx" presStyleIdx="1" presStyleCnt="3" custScaleX="343382" custLinFactX="20773" custLinFactNeighborX="100000" custLinFactNeighborY="-4100">
        <dgm:presLayoutVars>
          <dgm:bulletEnabled val="1"/>
        </dgm:presLayoutVars>
      </dgm:prSet>
      <dgm:spPr/>
    </dgm:pt>
    <dgm:pt modelId="{FDE1A016-9C73-4647-B1DA-0C742D1B069F}" type="pres">
      <dgm:prSet presAssocID="{C41E7669-A35C-41F1-B422-9A158E557581}" presName="line2" presStyleLbl="callout" presStyleIdx="2" presStyleCnt="6"/>
      <dgm:spPr/>
    </dgm:pt>
    <dgm:pt modelId="{BF06754C-CE10-46FD-8D83-53D75FE58CE5}" type="pres">
      <dgm:prSet presAssocID="{C41E7669-A35C-41F1-B422-9A158E557581}" presName="d2" presStyleLbl="callout" presStyleIdx="3" presStyleCnt="6"/>
      <dgm:spPr/>
    </dgm:pt>
    <dgm:pt modelId="{2C7A059A-E2EB-4D1C-A199-4DB89E8D123C}" type="pres">
      <dgm:prSet presAssocID="{08BF745F-51B1-448C-AA17-F24D211F8F93}" presName="circle3" presStyleLbl="lnNode1" presStyleIdx="2" presStyleCnt="3"/>
      <dgm:spPr/>
    </dgm:pt>
    <dgm:pt modelId="{DA69BF9A-216F-4D81-90AB-2D86A4CF6B89}" type="pres">
      <dgm:prSet presAssocID="{08BF745F-51B1-448C-AA17-F24D211F8F93}" presName="text3" presStyleLbl="revTx" presStyleIdx="2" presStyleCnt="3" custScaleX="388844" custLinFactX="47626" custLinFactNeighborX="100000" custLinFactNeighborY="2050">
        <dgm:presLayoutVars>
          <dgm:bulletEnabled val="1"/>
        </dgm:presLayoutVars>
      </dgm:prSet>
      <dgm:spPr/>
    </dgm:pt>
    <dgm:pt modelId="{1C1A9249-68A1-4A35-8D66-A9467395D327}" type="pres">
      <dgm:prSet presAssocID="{08BF745F-51B1-448C-AA17-F24D211F8F93}" presName="line3" presStyleLbl="callout" presStyleIdx="4" presStyleCnt="6"/>
      <dgm:spPr/>
    </dgm:pt>
    <dgm:pt modelId="{BB0EA958-6BE3-4FE4-8DC2-FA55B4A78842}" type="pres">
      <dgm:prSet presAssocID="{08BF745F-51B1-448C-AA17-F24D211F8F93}" presName="d3" presStyleLbl="callout" presStyleIdx="5" presStyleCnt="6"/>
      <dgm:spPr/>
    </dgm:pt>
  </dgm:ptLst>
  <dgm:cxnLst>
    <dgm:cxn modelId="{512BE016-8ECE-4804-856B-51ADC4B58904}" type="presOf" srcId="{C41E7669-A35C-41F1-B422-9A158E557581}" destId="{D6C64893-A832-44D0-9D57-4BEC96B5366D}" srcOrd="0" destOrd="0" presId="urn:microsoft.com/office/officeart/2005/8/layout/target1"/>
    <dgm:cxn modelId="{668DE322-24FA-4B03-8E1E-15AF67211061}" srcId="{96A35714-A3F3-49B1-A3C9-3F8DD02B9432}" destId="{C41E7669-A35C-41F1-B422-9A158E557581}" srcOrd="1" destOrd="0" parTransId="{4EA883D9-625C-45F7-BB9B-25EB5D7FD772}" sibTransId="{88032B7C-FBC5-4FF6-A631-BA311DF255E0}"/>
    <dgm:cxn modelId="{FD85E53D-DEA4-4255-B37F-67D0A9E8DE70}" type="presOf" srcId="{6F10A6AF-7E8E-4ACA-B3B2-35D09502882D}" destId="{58D562C6-014B-4CA0-8D83-B9D1503B6BA3}" srcOrd="0" destOrd="0" presId="urn:microsoft.com/office/officeart/2005/8/layout/target1"/>
    <dgm:cxn modelId="{CF70275E-04DE-42BE-9C53-72FFFC0A9856}" srcId="{96A35714-A3F3-49B1-A3C9-3F8DD02B9432}" destId="{6F10A6AF-7E8E-4ACA-B3B2-35D09502882D}" srcOrd="0" destOrd="0" parTransId="{6E02BB83-5154-4C33-A578-EF9AD166B3C1}" sibTransId="{495232A9-F397-4047-9E8D-BE72968B7756}"/>
    <dgm:cxn modelId="{7CFDC565-D042-44EF-80D0-A20B4808CF30}" type="presOf" srcId="{96A35714-A3F3-49B1-A3C9-3F8DD02B9432}" destId="{BD37B2E5-968C-4895-B874-F5B530C8EFE0}" srcOrd="0" destOrd="0" presId="urn:microsoft.com/office/officeart/2005/8/layout/target1"/>
    <dgm:cxn modelId="{81921E66-0F41-4306-8C31-A6290C36A3F0}" srcId="{96A35714-A3F3-49B1-A3C9-3F8DD02B9432}" destId="{08BF745F-51B1-448C-AA17-F24D211F8F93}" srcOrd="2" destOrd="0" parTransId="{BF834A19-2CC5-481A-8EA9-CE3830992119}" sibTransId="{C32911B1-45B3-4B3E-9442-9BBF72104D16}"/>
    <dgm:cxn modelId="{0F784D82-4776-44C2-B8E6-E7A12BBFDE2D}" type="presOf" srcId="{08BF745F-51B1-448C-AA17-F24D211F8F93}" destId="{DA69BF9A-216F-4D81-90AB-2D86A4CF6B89}" srcOrd="0" destOrd="0" presId="urn:microsoft.com/office/officeart/2005/8/layout/target1"/>
    <dgm:cxn modelId="{1DFBB09F-3824-47C9-B8E0-44D600E674F3}" type="presParOf" srcId="{BD37B2E5-968C-4895-B874-F5B530C8EFE0}" destId="{884BF18B-F784-4DAD-A556-8F0BAA047CC1}" srcOrd="0" destOrd="0" presId="urn:microsoft.com/office/officeart/2005/8/layout/target1"/>
    <dgm:cxn modelId="{016ACDF2-52A6-4B3E-8DE4-AF7D5AFE844F}" type="presParOf" srcId="{BD37B2E5-968C-4895-B874-F5B530C8EFE0}" destId="{58D562C6-014B-4CA0-8D83-B9D1503B6BA3}" srcOrd="1" destOrd="0" presId="urn:microsoft.com/office/officeart/2005/8/layout/target1"/>
    <dgm:cxn modelId="{0B6B5E8C-D4AF-46F9-BF90-6B90D47C64AF}" type="presParOf" srcId="{BD37B2E5-968C-4895-B874-F5B530C8EFE0}" destId="{2DB6B163-0755-4613-9FA7-6F3B12BE0432}" srcOrd="2" destOrd="0" presId="urn:microsoft.com/office/officeart/2005/8/layout/target1"/>
    <dgm:cxn modelId="{D0AB0A1B-D8CD-4BFD-B12A-78B1E514676B}" type="presParOf" srcId="{BD37B2E5-968C-4895-B874-F5B530C8EFE0}" destId="{B2088BC7-F887-4FA5-A8AE-20E4EC032829}" srcOrd="3" destOrd="0" presId="urn:microsoft.com/office/officeart/2005/8/layout/target1"/>
    <dgm:cxn modelId="{FCD0A9FD-4D60-42C0-A2D0-E35B1EBA6C5B}" type="presParOf" srcId="{BD37B2E5-968C-4895-B874-F5B530C8EFE0}" destId="{A43C8BED-F410-4D40-B215-05C6296D490A}" srcOrd="4" destOrd="0" presId="urn:microsoft.com/office/officeart/2005/8/layout/target1"/>
    <dgm:cxn modelId="{B0B95CDA-E18D-4990-BF5C-EEA54B03EB02}" type="presParOf" srcId="{BD37B2E5-968C-4895-B874-F5B530C8EFE0}" destId="{D6C64893-A832-44D0-9D57-4BEC96B5366D}" srcOrd="5" destOrd="0" presId="urn:microsoft.com/office/officeart/2005/8/layout/target1"/>
    <dgm:cxn modelId="{6A603901-B5BF-4449-980B-F839FF255EFD}" type="presParOf" srcId="{BD37B2E5-968C-4895-B874-F5B530C8EFE0}" destId="{FDE1A016-9C73-4647-B1DA-0C742D1B069F}" srcOrd="6" destOrd="0" presId="urn:microsoft.com/office/officeart/2005/8/layout/target1"/>
    <dgm:cxn modelId="{2A70AC6E-C9F0-4CF7-B078-8E3518B1FDD5}" type="presParOf" srcId="{BD37B2E5-968C-4895-B874-F5B530C8EFE0}" destId="{BF06754C-CE10-46FD-8D83-53D75FE58CE5}" srcOrd="7" destOrd="0" presId="urn:microsoft.com/office/officeart/2005/8/layout/target1"/>
    <dgm:cxn modelId="{FFF29342-DFD8-4038-9E77-B17B758762B3}" type="presParOf" srcId="{BD37B2E5-968C-4895-B874-F5B530C8EFE0}" destId="{2C7A059A-E2EB-4D1C-A199-4DB89E8D123C}" srcOrd="8" destOrd="0" presId="urn:microsoft.com/office/officeart/2005/8/layout/target1"/>
    <dgm:cxn modelId="{DB2E52A4-3FBE-4AEB-822A-CF43498A695D}" type="presParOf" srcId="{BD37B2E5-968C-4895-B874-F5B530C8EFE0}" destId="{DA69BF9A-216F-4D81-90AB-2D86A4CF6B89}" srcOrd="9" destOrd="0" presId="urn:microsoft.com/office/officeart/2005/8/layout/target1"/>
    <dgm:cxn modelId="{D4994BE5-BD00-4A52-B7A6-F3BDF2324BF9}" type="presParOf" srcId="{BD37B2E5-968C-4895-B874-F5B530C8EFE0}" destId="{1C1A9249-68A1-4A35-8D66-A9467395D327}" srcOrd="10" destOrd="0" presId="urn:microsoft.com/office/officeart/2005/8/layout/target1"/>
    <dgm:cxn modelId="{C2700350-DA2D-4EDE-BF8F-127670D6B536}" type="presParOf" srcId="{BD37B2E5-968C-4895-B874-F5B530C8EFE0}" destId="{BB0EA958-6BE3-4FE4-8DC2-FA55B4A78842}" srcOrd="11"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US"/>
        </a:p>
      </dgm:t>
    </dgm:pt>
    <dgm:pt modelId="{73D947E0-108F-4D20-A71E-3CF329F97212}">
      <dgm:prSet phldr="0" custT="1"/>
      <dgm:spPr>
        <a:solidFill>
          <a:schemeClr val="accent1"/>
        </a:solidFill>
        <a:ln>
          <a:noFill/>
        </a:ln>
      </dgm:spPr>
      <dgm:t>
        <a:bodyPr/>
        <a:lstStyle/>
        <a:p>
          <a:pPr marL="0" algn="ctr" rtl="0">
            <a:buNone/>
          </a:pPr>
          <a:r>
            <a:rPr lang="en-US" sz="2000" dirty="0">
              <a:solidFill>
                <a:schemeClr val="bg1"/>
              </a:solidFill>
            </a:rPr>
            <a:t>Data Preparation</a:t>
          </a:r>
        </a:p>
        <a:p>
          <a:pPr marL="0" algn="ctr" rtl="0">
            <a:buNone/>
          </a:pPr>
          <a:r>
            <a:rPr lang="en-US" sz="1400" dirty="0"/>
            <a:t>Download data </a:t>
          </a:r>
        </a:p>
        <a:p>
          <a:pPr marL="0" algn="ctr" rtl="0">
            <a:buNone/>
          </a:pPr>
          <a:r>
            <a:rPr lang="en-US" sz="1400" dirty="0"/>
            <a:t>Preprocess multivariate time series </a:t>
          </a:r>
        </a:p>
        <a:p>
          <a:pPr marL="0" algn="ctr" rtl="0">
            <a:buNone/>
          </a:pPr>
          <a:r>
            <a:rPr lang="en-US" sz="1400" dirty="0"/>
            <a:t>Split Train / Test</a:t>
          </a:r>
          <a:endParaRPr lang="en-US" sz="2000" dirty="0">
            <a:solidFill>
              <a:schemeClr val="bg1"/>
            </a:solidFill>
            <a:latin typeface="Tenorite" pitchFamily="2" charset="0"/>
          </a:endParaRPr>
        </a:p>
      </dgm:t>
    </dgm:pt>
    <dgm:pt modelId="{9D249532-A24D-4D8F-848A-9F42F2E486C9}" type="parTrans" cxnId="{A0077D09-C12C-46D0-8DF7-194B6911362A}">
      <dgm:prSet/>
      <dgm:spPr/>
      <dgm:t>
        <a:bodyPr/>
        <a:lstStyle/>
        <a:p>
          <a:endParaRPr lang="en-US">
            <a:latin typeface="Tenorite" pitchFamily="2" charset="0"/>
          </a:endParaRPr>
        </a:p>
      </dgm:t>
    </dgm:pt>
    <dgm:pt modelId="{AE813459-65AB-4FA9-B717-330DDA6DFA4E}" type="sibTrans" cxnId="{A0077D09-C12C-46D0-8DF7-194B6911362A}">
      <dgm:prSet/>
      <dgm:spPr/>
      <dgm:t>
        <a:bodyPr/>
        <a:lstStyle/>
        <a:p>
          <a:endParaRPr lang="en-US">
            <a:latin typeface="Tenorite" pitchFamily="2" charset="0"/>
          </a:endParaRPr>
        </a:p>
      </dgm:t>
    </dgm:pt>
    <dgm:pt modelId="{B1AFA1AF-0FF8-45B3-A6D0-0E255A2F637D}">
      <dgm:prSet phldr="0"/>
      <dgm:spPr>
        <a:solidFill>
          <a:schemeClr val="accent1"/>
        </a:solidFill>
        <a:ln>
          <a:noFill/>
        </a:ln>
      </dgm:spPr>
      <dgm:t>
        <a:bodyPr/>
        <a:lstStyle/>
        <a:p>
          <a:pPr marL="0" algn="ctr">
            <a:buNone/>
          </a:pPr>
          <a:r>
            <a:rPr lang="en-US" sz="2000" dirty="0"/>
            <a:t>Feature Engineering</a:t>
          </a:r>
          <a:endParaRPr lang="en-US" sz="2000" dirty="0">
            <a:latin typeface="Tenorite" pitchFamily="2" charset="0"/>
          </a:endParaRPr>
        </a:p>
      </dgm:t>
    </dgm:pt>
    <dgm:pt modelId="{10C68AF5-481C-45AA-A216-8BBBB04515B9}" type="parTrans" cxnId="{F28D7702-2FC3-49BD-BB13-C989E5EE622A}">
      <dgm:prSet/>
      <dgm:spPr/>
      <dgm:t>
        <a:bodyPr/>
        <a:lstStyle/>
        <a:p>
          <a:endParaRPr lang="en-US">
            <a:latin typeface="Tenorite" pitchFamily="2" charset="0"/>
          </a:endParaRPr>
        </a:p>
      </dgm:t>
    </dgm:pt>
    <dgm:pt modelId="{88649F7A-400B-4056-965D-C9AC0B3AD942}" type="sibTrans" cxnId="{F28D7702-2FC3-49BD-BB13-C989E5EE622A}">
      <dgm:prSet/>
      <dgm:spPr/>
      <dgm:t>
        <a:bodyPr/>
        <a:lstStyle/>
        <a:p>
          <a:endParaRPr lang="en-US">
            <a:latin typeface="Tenorite" pitchFamily="2" charset="0"/>
          </a:endParaRPr>
        </a:p>
      </dgm:t>
    </dgm:pt>
    <dgm:pt modelId="{50418D2B-9486-42DE-AFDD-1D31420040FF}">
      <dgm:prSet custT="1"/>
      <dgm:spPr>
        <a:solidFill>
          <a:schemeClr val="accent1"/>
        </a:solidFill>
        <a:ln>
          <a:noFill/>
        </a:ln>
      </dgm:spPr>
      <dgm:t>
        <a:bodyPr/>
        <a:lstStyle/>
        <a:p>
          <a:pPr marL="0" algn="ctr">
            <a:buNone/>
          </a:pPr>
          <a:r>
            <a:rPr lang="en-US" sz="1400" dirty="0">
              <a:latin typeface="Tenorite" pitchFamily="2" charset="0"/>
            </a:rPr>
            <a:t>Select Best Predictor Features</a:t>
          </a:r>
        </a:p>
      </dgm:t>
    </dgm:pt>
    <dgm:pt modelId="{D5A17F6B-93F5-442B-938A-0F38C281BE88}" type="parTrans" cxnId="{5A5BA622-5DEB-48B9-88D9-C1DE36C711E5}">
      <dgm:prSet/>
      <dgm:spPr/>
      <dgm:t>
        <a:bodyPr/>
        <a:lstStyle/>
        <a:p>
          <a:endParaRPr lang="en-US">
            <a:latin typeface="Tenorite" pitchFamily="2" charset="0"/>
          </a:endParaRPr>
        </a:p>
      </dgm:t>
    </dgm:pt>
    <dgm:pt modelId="{1D87A0A5-8024-4710-846B-D5BFAC785107}" type="sibTrans" cxnId="{5A5BA622-5DEB-48B9-88D9-C1DE36C711E5}">
      <dgm:prSet/>
      <dgm:spPr/>
      <dgm:t>
        <a:bodyPr/>
        <a:lstStyle/>
        <a:p>
          <a:endParaRPr lang="en-US">
            <a:latin typeface="Tenorite" pitchFamily="2" charset="0"/>
          </a:endParaRPr>
        </a:p>
      </dgm:t>
    </dgm:pt>
    <dgm:pt modelId="{E9682B4F-0217-4B50-923E-C104AA24290F}">
      <dgm:prSet phldr="0"/>
      <dgm:spPr>
        <a:solidFill>
          <a:schemeClr val="accent1"/>
        </a:solidFill>
        <a:ln>
          <a:noFill/>
        </a:ln>
      </dgm:spPr>
      <dgm:t>
        <a:bodyPr/>
        <a:lstStyle/>
        <a:p>
          <a:pPr marL="0" algn="ctr">
            <a:buNone/>
          </a:pPr>
          <a:r>
            <a:rPr lang="en-US" sz="2000" dirty="0"/>
            <a:t>Train Model, Evaluate, Test &amp; Validate</a:t>
          </a:r>
          <a:endParaRPr lang="en-US" sz="2000" dirty="0">
            <a:latin typeface="Tenorite" pitchFamily="2" charset="0"/>
          </a:endParaRPr>
        </a:p>
      </dgm:t>
    </dgm:pt>
    <dgm:pt modelId="{E0F6C4AF-9BBB-4698-91D7-F9AE3EACBD5D}" type="parTrans" cxnId="{6C23D0C9-74B2-4C8B-AB2F-A03B3B0EBE56}">
      <dgm:prSet/>
      <dgm:spPr/>
      <dgm:t>
        <a:bodyPr/>
        <a:lstStyle/>
        <a:p>
          <a:endParaRPr lang="en-US">
            <a:latin typeface="Tenorite" pitchFamily="2" charset="0"/>
          </a:endParaRPr>
        </a:p>
      </dgm:t>
    </dgm:pt>
    <dgm:pt modelId="{B8632E42-D7EB-4C31-877E-6F1B2801851A}" type="sibTrans" cxnId="{6C23D0C9-74B2-4C8B-AB2F-A03B3B0EBE56}">
      <dgm:prSet/>
      <dgm:spPr/>
      <dgm:t>
        <a:bodyPr/>
        <a:lstStyle/>
        <a:p>
          <a:endParaRPr lang="en-US">
            <a:latin typeface="Tenorite" pitchFamily="2" charset="0"/>
          </a:endParaRPr>
        </a:p>
      </dgm:t>
    </dgm:pt>
    <dgm:pt modelId="{0EC0C300-11E4-45CF-8418-973585107209}">
      <dgm:prSet phldr="0" custT="1"/>
      <dgm:spPr>
        <a:solidFill>
          <a:schemeClr val="accent1"/>
        </a:solidFill>
        <a:ln>
          <a:noFill/>
        </a:ln>
      </dgm:spPr>
      <dgm:t>
        <a:bodyPr/>
        <a:lstStyle/>
        <a:p>
          <a:pPr marL="0" algn="ctr">
            <a:buNone/>
          </a:pPr>
          <a:r>
            <a:rPr lang="en-US" sz="1400" dirty="0">
              <a:latin typeface="Tenorite" pitchFamily="2" charset="0"/>
            </a:rPr>
            <a:t>PyTorch</a:t>
          </a:r>
        </a:p>
      </dgm:t>
    </dgm:pt>
    <dgm:pt modelId="{1E4DD98E-100E-46B7-B24A-408BBF69E9FA}" type="parTrans" cxnId="{51563A4F-C0EB-47D6-B5BC-47A4E599AD4B}">
      <dgm:prSet/>
      <dgm:spPr/>
      <dgm:t>
        <a:bodyPr/>
        <a:lstStyle/>
        <a:p>
          <a:endParaRPr lang="en-US">
            <a:latin typeface="Tenorite" pitchFamily="2" charset="0"/>
          </a:endParaRPr>
        </a:p>
      </dgm:t>
    </dgm:pt>
    <dgm:pt modelId="{90FAB5D1-62B3-4FF6-A07D-EE607F529C32}" type="sibTrans" cxnId="{51563A4F-C0EB-47D6-B5BC-47A4E599AD4B}">
      <dgm:prSet/>
      <dgm:spPr/>
      <dgm:t>
        <a:bodyPr/>
        <a:lstStyle/>
        <a:p>
          <a:endParaRPr lang="en-US">
            <a:latin typeface="Tenorite" pitchFamily="2" charset="0"/>
          </a:endParaRPr>
        </a:p>
      </dgm:t>
    </dgm:pt>
    <dgm:pt modelId="{FEB4A941-E9FA-4A86-A673-85FF34B35F20}">
      <dgm:prSet phldr="0" custT="1"/>
      <dgm:spPr>
        <a:solidFill>
          <a:schemeClr val="accent1"/>
        </a:solidFill>
        <a:ln>
          <a:noFill/>
        </a:ln>
      </dgm:spPr>
      <dgm:t>
        <a:bodyPr/>
        <a:lstStyle/>
        <a:p>
          <a:pPr marL="0" algn="ctr" rtl="0">
            <a:buNone/>
          </a:pPr>
          <a:r>
            <a:rPr lang="en-US" sz="1400" dirty="0"/>
            <a:t>Build web-app</a:t>
          </a:r>
          <a:endParaRPr lang="en-US" sz="1400" dirty="0">
            <a:latin typeface="Tenorite" pitchFamily="2" charset="0"/>
          </a:endParaRPr>
        </a:p>
      </dgm:t>
    </dgm:pt>
    <dgm:pt modelId="{39522508-BC4E-4DD5-A744-AFEFFE36DB74}" type="parTrans" cxnId="{F942F56C-9025-4AA1-9B36-C5AE0A93B0F5}">
      <dgm:prSet/>
      <dgm:spPr/>
      <dgm:t>
        <a:bodyPr/>
        <a:lstStyle/>
        <a:p>
          <a:endParaRPr lang="en-US">
            <a:latin typeface="Tenorite" pitchFamily="2" charset="0"/>
          </a:endParaRPr>
        </a:p>
      </dgm:t>
    </dgm:pt>
    <dgm:pt modelId="{97624CC8-6315-4683-B26C-C30D552DA5A6}" type="sibTrans" cxnId="{F942F56C-9025-4AA1-9B36-C5AE0A93B0F5}">
      <dgm:prSet/>
      <dgm:spPr/>
      <dgm:t>
        <a:bodyPr/>
        <a:lstStyle/>
        <a:p>
          <a:endParaRPr lang="en-US">
            <a:latin typeface="Tenorite" pitchFamily="2" charset="0"/>
          </a:endParaRPr>
        </a:p>
      </dgm:t>
    </dgm:pt>
    <dgm:pt modelId="{4F85505A-81B6-4FDA-A144-900B71DAD946}">
      <dgm:prSet phldr="0"/>
      <dgm:spPr>
        <a:solidFill>
          <a:schemeClr val="accent1"/>
        </a:solidFill>
        <a:ln>
          <a:noFill/>
        </a:ln>
      </dgm:spPr>
      <dgm:t>
        <a:bodyPr/>
        <a:lstStyle/>
        <a:p>
          <a:pPr marL="0" algn="ctr">
            <a:buNone/>
          </a:pPr>
          <a:r>
            <a:rPr lang="en-US" sz="2000" dirty="0"/>
            <a:t>Deploy model</a:t>
          </a:r>
          <a:endParaRPr lang="en-US" sz="2000" dirty="0">
            <a:latin typeface="Tenorite" pitchFamily="2" charset="0"/>
          </a:endParaRPr>
        </a:p>
      </dgm:t>
    </dgm:pt>
    <dgm:pt modelId="{D9A96E25-7BBE-4DDD-8DDE-B4970D4340A8}" type="parTrans" cxnId="{2D633B56-E147-4EFC-B9EE-6C0413F329B0}">
      <dgm:prSet/>
      <dgm:spPr/>
      <dgm:t>
        <a:bodyPr/>
        <a:lstStyle/>
        <a:p>
          <a:endParaRPr lang="en-US">
            <a:latin typeface="Tenorite" pitchFamily="2" charset="0"/>
          </a:endParaRPr>
        </a:p>
      </dgm:t>
    </dgm:pt>
    <dgm:pt modelId="{68F74A88-49DC-44B1-BC0D-220A7B97601C}" type="sibTrans" cxnId="{2D633B56-E147-4EFC-B9EE-6C0413F329B0}">
      <dgm:prSet/>
      <dgm:spPr/>
      <dgm:t>
        <a:bodyPr/>
        <a:lstStyle/>
        <a:p>
          <a:endParaRPr lang="en-US">
            <a:latin typeface="Tenorite" pitchFamily="2" charset="0"/>
          </a:endParaRPr>
        </a:p>
      </dgm:t>
    </dgm:pt>
    <dgm:pt modelId="{566CA0B6-95FF-3A46-BF54-8E3C5843F883}">
      <dgm:prSet phldr="0" custT="1"/>
      <dgm:spPr>
        <a:solidFill>
          <a:schemeClr val="accent1"/>
        </a:solidFill>
        <a:ln>
          <a:noFill/>
        </a:ln>
      </dgm:spPr>
      <dgm:t>
        <a:bodyPr/>
        <a:lstStyle/>
        <a:p>
          <a:pPr marL="0" algn="ctr">
            <a:buNone/>
          </a:pPr>
          <a:r>
            <a:rPr lang="en-US" sz="1400" dirty="0">
              <a:latin typeface="Tenorite" pitchFamily="2" charset="0"/>
            </a:rPr>
            <a:t>LSTM</a:t>
          </a:r>
        </a:p>
      </dgm:t>
    </dgm:pt>
    <dgm:pt modelId="{C117508E-3024-E449-BAAE-1987AA32AD71}" type="parTrans" cxnId="{C499AF16-4A28-D448-9A77-B8BAAF4098DA}">
      <dgm:prSet/>
      <dgm:spPr/>
      <dgm:t>
        <a:bodyPr/>
        <a:lstStyle/>
        <a:p>
          <a:endParaRPr lang="en-US"/>
        </a:p>
      </dgm:t>
    </dgm:pt>
    <dgm:pt modelId="{0B3040D4-47C6-DA43-932A-AD2F185F5C5E}" type="sibTrans" cxnId="{C499AF16-4A28-D448-9A77-B8BAAF4098DA}">
      <dgm:prSet/>
      <dgm:spPr/>
      <dgm:t>
        <a:bodyPr/>
        <a:lstStyle/>
        <a:p>
          <a:endParaRPr lang="en-US"/>
        </a:p>
      </dgm:t>
    </dgm:pt>
    <dgm:pt modelId="{8DFD8D17-C494-40C8-812E-557B1CA78669}">
      <dgm:prSet phldr="0" custT="1"/>
      <dgm:spPr>
        <a:solidFill>
          <a:schemeClr val="accent1"/>
        </a:solidFill>
        <a:ln>
          <a:noFill/>
        </a:ln>
      </dgm:spPr>
      <dgm:t>
        <a:bodyPr/>
        <a:lstStyle/>
        <a:p>
          <a:pPr marL="0" algn="ctr" rtl="0">
            <a:buNone/>
          </a:pPr>
          <a:r>
            <a:rPr lang="en-US" sz="1400" dirty="0"/>
            <a:t>Deploy model in docker container &amp; AWS Cloud platform</a:t>
          </a:r>
          <a:endParaRPr lang="en-US" sz="1400" dirty="0">
            <a:latin typeface="Tenorite" pitchFamily="2" charset="0"/>
          </a:endParaRPr>
        </a:p>
      </dgm:t>
    </dgm:pt>
    <dgm:pt modelId="{B695F792-E9B9-422F-9FEC-D491E8C48068}" type="parTrans" cxnId="{3F00358F-BEEC-4140-A33B-AFC538C89653}">
      <dgm:prSet/>
      <dgm:spPr/>
      <dgm:t>
        <a:bodyPr/>
        <a:lstStyle/>
        <a:p>
          <a:endParaRPr lang="en-CA"/>
        </a:p>
      </dgm:t>
    </dgm:pt>
    <dgm:pt modelId="{FA1F7CB6-6909-4BE5-80D2-5DFDF2545599}" type="sibTrans" cxnId="{3F00358F-BEEC-4140-A33B-AFC538C89653}">
      <dgm:prSet/>
      <dgm:spPr/>
      <dgm:t>
        <a:bodyPr/>
        <a:lstStyle/>
        <a:p>
          <a:endParaRPr lang="en-CA"/>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NeighborX="140" custLinFactNeighborY="-19001"/>
      <dgm:spPr>
        <a:solidFill>
          <a:schemeClr val="accent2">
            <a:tint val="40000"/>
            <a:hueOff val="0"/>
            <a:satOff val="0"/>
            <a:lumOff val="0"/>
            <a:alpha val="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4" custLinFactNeighborX="-757"/>
      <dgm:spPr>
        <a:prstGeom prst="rect">
          <a:avLst/>
        </a:prstGeom>
      </dgm:spPr>
    </dgm:pt>
    <dgm:pt modelId="{7DA281F5-0265-2048-A63A-727E19796F79}" type="pres">
      <dgm:prSet presAssocID="{73D947E0-108F-4D20-A71E-3CF329F97212}" presName="nodeTx" presStyleLbl="node1" presStyleIdx="0" presStyleCnt="4">
        <dgm:presLayoutVars>
          <dgm:bulletEnabled val="1"/>
        </dgm:presLayoutVars>
      </dgm:prSet>
      <dgm:spPr/>
    </dgm:pt>
    <dgm:pt modelId="{79A13FEB-C61A-0346-824D-E0457CC5B4C9}" type="pres">
      <dgm:prSet presAssocID="{73D947E0-108F-4D20-A71E-3CF329F97212}" presName="invisiNode" presStyleLbl="node1" presStyleIdx="0" presStyleCnt="4"/>
      <dgm:spPr/>
    </dgm:pt>
    <dgm:pt modelId="{A126BA88-D0F9-AF4A-A7BA-0638E32B45F8}" type="pres">
      <dgm:prSet presAssocID="{73D947E0-108F-4D20-A71E-3CF329F97212}" presName="imagNode" presStyleLbl="fgImgPlace1" presStyleIdx="0" presStyleCnt="4" custScaleX="63106" custScaleY="63106" custLinFactNeighborX="-16817"/>
      <dgm:spPr>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4" custLinFactNeighborX="-129"/>
      <dgm:spPr>
        <a:prstGeom prst="rect">
          <a:avLst/>
        </a:prstGeom>
      </dgm:spPr>
    </dgm:pt>
    <dgm:pt modelId="{BA2077AD-A827-784F-87A6-E8E29A836D84}" type="pres">
      <dgm:prSet presAssocID="{B1AFA1AF-0FF8-45B3-A6D0-0E255A2F637D}" presName="nodeTx" presStyleLbl="node1" presStyleIdx="1" presStyleCnt="4">
        <dgm:presLayoutVars>
          <dgm:bulletEnabled val="1"/>
        </dgm:presLayoutVars>
      </dgm:prSet>
      <dgm:spPr/>
    </dgm:pt>
    <dgm:pt modelId="{47276A48-75DE-FE4F-B4C6-8B77CF2957C3}" type="pres">
      <dgm:prSet presAssocID="{B1AFA1AF-0FF8-45B3-A6D0-0E255A2F637D}" presName="invisiNode" presStyleLbl="node1" presStyleIdx="1" presStyleCnt="4"/>
      <dgm:spPr/>
    </dgm:pt>
    <dgm:pt modelId="{EFEB790C-BD5C-F54D-9993-F81422A8AD8E}" type="pres">
      <dgm:prSet presAssocID="{B1AFA1AF-0FF8-45B3-A6D0-0E255A2F637D}" presName="imagNode" presStyleLbl="fgImgPlace1" presStyleIdx="1" presStyleCnt="4" custScaleX="63106" custScaleY="63106"/>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4" custLinFactNeighborX="182"/>
      <dgm:spPr>
        <a:prstGeom prst="rect">
          <a:avLst/>
        </a:prstGeom>
      </dgm:spPr>
    </dgm:pt>
    <dgm:pt modelId="{BC636E4B-34B9-8543-A308-00E0D1B0D2F9}" type="pres">
      <dgm:prSet presAssocID="{E9682B4F-0217-4B50-923E-C104AA24290F}" presName="nodeTx" presStyleLbl="node1" presStyleIdx="2" presStyleCnt="4">
        <dgm:presLayoutVars>
          <dgm:bulletEnabled val="1"/>
        </dgm:presLayoutVars>
      </dgm:prSet>
      <dgm:spPr/>
    </dgm:pt>
    <dgm:pt modelId="{073A77BB-E8BD-4B4C-BFA2-7B530A2B3199}" type="pres">
      <dgm:prSet presAssocID="{E9682B4F-0217-4B50-923E-C104AA24290F}" presName="invisiNode" presStyleLbl="node1" presStyleIdx="2" presStyleCnt="4"/>
      <dgm:spPr/>
    </dgm:pt>
    <dgm:pt modelId="{CC076D56-4BB0-7246-9039-788AB439DAF0}" type="pres">
      <dgm:prSet presAssocID="{E9682B4F-0217-4B50-923E-C104AA24290F}" presName="imagNode" presStyleLbl="fgImgPlace1" presStyleIdx="2" presStyleCnt="4" custScaleX="63106" custScaleY="63106"/>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4" custLinFactNeighborX="0"/>
      <dgm:spPr>
        <a:prstGeom prst="rect">
          <a:avLst/>
        </a:prstGeom>
      </dgm:spPr>
    </dgm:pt>
    <dgm:pt modelId="{9312E8E2-BBD1-104A-9F74-B0103AF69816}" type="pres">
      <dgm:prSet presAssocID="{4F85505A-81B6-4FDA-A144-900B71DAD946}" presName="nodeTx" presStyleLbl="node1" presStyleIdx="3" presStyleCnt="4">
        <dgm:presLayoutVars>
          <dgm:bulletEnabled val="1"/>
        </dgm:presLayoutVars>
      </dgm:prSet>
      <dgm:spPr/>
    </dgm:pt>
    <dgm:pt modelId="{A0D6F489-540A-D44E-B596-6A182486B777}" type="pres">
      <dgm:prSet presAssocID="{4F85505A-81B6-4FDA-A144-900B71DAD946}" presName="invisiNode" presStyleLbl="node1" presStyleIdx="3" presStyleCnt="4"/>
      <dgm:spPr/>
    </dgm:pt>
    <dgm:pt modelId="{FDF2BC93-305C-D94B-A6C2-ED9CE7F40C2F}" type="pres">
      <dgm:prSet presAssocID="{4F85505A-81B6-4FDA-A144-900B71DAD946}" presName="imagNode" presStyleLbl="fgImgPlace1" presStyleIdx="3" presStyleCnt="4" custScaleX="63106" custScaleY="63106"/>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C499AF16-4A28-D448-9A77-B8BAAF4098DA}" srcId="{E9682B4F-0217-4B50-923E-C104AA24290F}" destId="{566CA0B6-95FF-3A46-BF54-8E3C5843F883}" srcOrd="1" destOrd="0" parTransId="{C117508E-3024-E449-BAAE-1987AA32AD71}" sibTransId="{0B3040D4-47C6-DA43-932A-AD2F185F5C5E}"/>
    <dgm:cxn modelId="{F280AB1F-2993-9D47-BFDD-242B41F1F2AC}" type="presOf" srcId="{0EC0C300-11E4-45CF-8418-973585107209}" destId="{434ABADC-97F5-A547-823D-7594A86D79D3}" srcOrd="0" destOrd="1" presId="urn:microsoft.com/office/officeart/2005/8/layout/hList7"/>
    <dgm:cxn modelId="{E5D9CC1F-E58D-2F49-A249-EA553AC96459}" type="presOf" srcId="{50418D2B-9486-42DE-AFDD-1D31420040FF}" destId="{4DFF6703-D32F-9E47-96B8-A304C47CCB78}" srcOrd="0" destOrd="1" presId="urn:microsoft.com/office/officeart/2005/8/layout/hList7"/>
    <dgm:cxn modelId="{5A5BA622-5DEB-48B9-88D9-C1DE36C711E5}" srcId="{B1AFA1AF-0FF8-45B3-A6D0-0E255A2F637D}" destId="{50418D2B-9486-42DE-AFDD-1D31420040FF}" srcOrd="0" destOrd="0" parTransId="{D5A17F6B-93F5-442B-938A-0F38C281BE88}" sibTransId="{1D87A0A5-8024-4710-846B-D5BFAC785107}"/>
    <dgm:cxn modelId="{029E4233-DBFE-C64A-B874-B5F720CDE974}" type="presOf" srcId="{FEB4A941-E9FA-4A86-A673-85FF34B35F20}" destId="{9312E8E2-BBD1-104A-9F74-B0103AF69816}" srcOrd="1" destOrd="1"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946C164A-769F-8147-A19A-97A93F0144C2}" type="presOf" srcId="{566CA0B6-95FF-3A46-BF54-8E3C5843F883}" destId="{434ABADC-97F5-A547-823D-7594A86D79D3}" srcOrd="0" destOrd="2" presId="urn:microsoft.com/office/officeart/2005/8/layout/hList7"/>
    <dgm:cxn modelId="{F942F56C-9025-4AA1-9B36-C5AE0A93B0F5}" srcId="{4F85505A-81B6-4FDA-A144-900B71DAD946}" destId="{FEB4A941-E9FA-4A86-A673-85FF34B35F20}" srcOrd="0" destOrd="0" parTransId="{39522508-BC4E-4DD5-A744-AFEFFE36DB74}" sibTransId="{97624CC8-6315-4683-B26C-C30D552DA5A6}"/>
    <dgm:cxn modelId="{FCE67A6D-AA59-481D-9A82-45733CBC90E9}" type="presOf" srcId="{8DFD8D17-C494-40C8-812E-557B1CA78669}" destId="{028C9BA8-C3B3-F947-915F-EE2FD2FCA9A5}" srcOrd="0" destOrd="2" presId="urn:microsoft.com/office/officeart/2005/8/layout/hList7"/>
    <dgm:cxn modelId="{51563A4F-C0EB-47D6-B5BC-47A4E599AD4B}" srcId="{E9682B4F-0217-4B50-923E-C104AA24290F}" destId="{0EC0C300-11E4-45CF-8418-973585107209}" srcOrd="0" destOrd="0" parTransId="{1E4DD98E-100E-46B7-B24A-408BBF69E9FA}" sibTransId="{90FAB5D1-62B3-4FF6-A07D-EE607F529C32}"/>
    <dgm:cxn modelId="{D7846C52-051C-7E4A-8666-A7FC857AC117}" type="presOf" srcId="{4F85505A-81B6-4FDA-A144-900B71DAD946}" destId="{9312E8E2-BBD1-104A-9F74-B0103AF69816}" srcOrd="1" destOrd="0"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D4A23F57-563A-4DF8-9F1E-C601C35E4C7F}" type="presOf" srcId="{8DFD8D17-C494-40C8-812E-557B1CA78669}" destId="{9312E8E2-BBD1-104A-9F74-B0103AF69816}" srcOrd="1" destOrd="2" presId="urn:microsoft.com/office/officeart/2005/8/layout/hList7"/>
    <dgm:cxn modelId="{28690183-A8F8-5D4A-A0A0-F1EAC1F67584}" type="presOf" srcId="{E9682B4F-0217-4B50-923E-C104AA24290F}" destId="{BC636E4B-34B9-8543-A308-00E0D1B0D2F9}" srcOrd="1" destOrd="0" presId="urn:microsoft.com/office/officeart/2005/8/layout/hList7"/>
    <dgm:cxn modelId="{982C4584-ADB4-6A42-88C0-8DDE5CF3D3B6}" type="presOf" srcId="{FEB4A941-E9FA-4A86-A673-85FF34B35F20}" destId="{028C9BA8-C3B3-F947-915F-EE2FD2FCA9A5}" srcOrd="0" destOrd="1" presId="urn:microsoft.com/office/officeart/2005/8/layout/hList7"/>
    <dgm:cxn modelId="{3F00358F-BEEC-4140-A33B-AFC538C89653}" srcId="{4F85505A-81B6-4FDA-A144-900B71DAD946}" destId="{8DFD8D17-C494-40C8-812E-557B1CA78669}" srcOrd="1" destOrd="0" parTransId="{B695F792-E9B9-422F-9FEC-D491E8C48068}" sibTransId="{FA1F7CB6-6909-4BE5-80D2-5DFDF2545599}"/>
    <dgm:cxn modelId="{C6485397-44AD-F347-A313-AE5F356648F1}" type="presOf" srcId="{50418D2B-9486-42DE-AFDD-1D31420040FF}" destId="{BA2077AD-A827-784F-87A6-E8E29A836D84}" srcOrd="1" destOrd="1" presId="urn:microsoft.com/office/officeart/2005/8/layout/hList7"/>
    <dgm:cxn modelId="{781B6FA0-0F00-0D41-8C2E-EA6A255C6967}" type="presOf" srcId="{0DD8915E-DC14-41D6-9BB5-F49E1C265163}" destId="{A34AE8AA-FDF7-FA40-BADC-6B62C2B1DE88}" srcOrd="0" destOrd="0" presId="urn:microsoft.com/office/officeart/2005/8/layout/hList7"/>
    <dgm:cxn modelId="{4AE39AA3-98A5-FD4F-B305-423319AE4156}" type="presOf" srcId="{0EC0C300-11E4-45CF-8418-973585107209}" destId="{BC636E4B-34B9-8543-A308-00E0D1B0D2F9}" srcOrd="1" destOrd="1" presId="urn:microsoft.com/office/officeart/2005/8/layout/hList7"/>
    <dgm:cxn modelId="{956B0EA6-B0CC-A04C-AAC4-2F46E14A46D0}" type="presOf" srcId="{E9682B4F-0217-4B50-923E-C104AA24290F}" destId="{434ABADC-97F5-A547-823D-7594A86D79D3}" srcOrd="0" destOrd="0" presId="urn:microsoft.com/office/officeart/2005/8/layout/hList7"/>
    <dgm:cxn modelId="{161425B1-9CC1-5A46-A6FE-66DDFF22F4E9}" type="presOf" srcId="{B1AFA1AF-0FF8-45B3-A6D0-0E255A2F637D}" destId="{BA2077AD-A827-784F-87A6-E8E29A836D84}" srcOrd="1"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F1B56DD8-8FEA-344A-B6E7-D10401E3F2E3}" type="presOf" srcId="{B8632E42-D7EB-4C31-877E-6F1B2801851A}" destId="{9BFD88E3-0F90-7143-8807-6B030CF54283}" srcOrd="0" destOrd="0" presId="urn:microsoft.com/office/officeart/2005/8/layout/hList7"/>
    <dgm:cxn modelId="{921076E0-4A47-034F-AF33-2E67CCE6BD8C}" type="presOf" srcId="{566CA0B6-95FF-3A46-BF54-8E3C5843F883}" destId="{BC636E4B-34B9-8543-A308-00E0D1B0D2F9}" srcOrd="1" destOrd="2" presId="urn:microsoft.com/office/officeart/2005/8/layout/hList7"/>
    <dgm:cxn modelId="{7B012CF3-9916-9C42-A389-6EC30575190C}" type="presOf" srcId="{88649F7A-400B-4056-965D-C9AC0B3AD942}" destId="{56C7F139-002F-DF46-BB7F-23A563E7CE98}"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B3C868-25BF-400D-BF75-EF9DD0B09D8E}"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CA"/>
        </a:p>
      </dgm:t>
    </dgm:pt>
    <dgm:pt modelId="{93407044-8594-459F-90D8-14B96F63033B}">
      <dgm:prSet phldrT="[Text]" custT="1"/>
      <dgm:spPr/>
      <dgm:t>
        <a:bodyPr/>
        <a:lstStyle/>
        <a:p>
          <a:r>
            <a:rPr lang="en-CA" sz="1600" dirty="0"/>
            <a:t>Risk Assessment</a:t>
          </a:r>
        </a:p>
      </dgm:t>
    </dgm:pt>
    <dgm:pt modelId="{BA38D350-9C46-4F7B-A06D-E074772C3B94}" type="parTrans" cxnId="{D959DFB0-FB55-4DED-B726-B6B2D32F4CA4}">
      <dgm:prSet/>
      <dgm:spPr/>
      <dgm:t>
        <a:bodyPr/>
        <a:lstStyle/>
        <a:p>
          <a:endParaRPr lang="en-CA" sz="2800"/>
        </a:p>
      </dgm:t>
    </dgm:pt>
    <dgm:pt modelId="{FE76A6C6-FB87-47D5-BC87-3E18ED4D4F01}" type="sibTrans" cxnId="{D959DFB0-FB55-4DED-B726-B6B2D32F4CA4}">
      <dgm:prSet/>
      <dgm:spPr/>
      <dgm:t>
        <a:bodyPr/>
        <a:lstStyle/>
        <a:p>
          <a:endParaRPr lang="en-CA" sz="2800"/>
        </a:p>
      </dgm:t>
    </dgm:pt>
    <dgm:pt modelId="{389C89D8-8716-4021-BA5F-33483C128D8D}">
      <dgm:prSet phldrT="[Text]" phldr="1" custT="1"/>
      <dgm:spPr/>
      <dgm:t>
        <a:bodyPr/>
        <a:lstStyle/>
        <a:p>
          <a:endParaRPr lang="en-CA" sz="1800" dirty="0"/>
        </a:p>
      </dgm:t>
    </dgm:pt>
    <dgm:pt modelId="{B3CC927B-8189-4760-99D8-D99F0826FC43}" type="parTrans" cxnId="{D7F2F8F5-9E1F-4BF6-A902-A7D15A4966F3}">
      <dgm:prSet/>
      <dgm:spPr/>
      <dgm:t>
        <a:bodyPr/>
        <a:lstStyle/>
        <a:p>
          <a:endParaRPr lang="en-CA" sz="2800"/>
        </a:p>
      </dgm:t>
    </dgm:pt>
    <dgm:pt modelId="{B9623735-088F-4E6E-9D1D-CDA51C1760DF}" type="sibTrans" cxnId="{D7F2F8F5-9E1F-4BF6-A902-A7D15A4966F3}">
      <dgm:prSet/>
      <dgm:spPr/>
      <dgm:t>
        <a:bodyPr/>
        <a:lstStyle/>
        <a:p>
          <a:endParaRPr lang="en-CA" sz="2800"/>
        </a:p>
      </dgm:t>
    </dgm:pt>
    <dgm:pt modelId="{76103B38-7D9B-4685-B022-923B3D9110A2}">
      <dgm:prSet phldrT="[Text]" custT="1"/>
      <dgm:spPr/>
      <dgm:t>
        <a:bodyPr/>
        <a:lstStyle/>
        <a:p>
          <a:r>
            <a:rPr lang="en-CA" sz="1200" dirty="0"/>
            <a:t>Assess the risk of the engine after each flight</a:t>
          </a:r>
        </a:p>
      </dgm:t>
    </dgm:pt>
    <dgm:pt modelId="{BBBBFF60-42B1-4000-898A-5C05966CDDED}" type="parTrans" cxnId="{BE02E279-C3BC-4D5D-928E-3F2E3DA4F5E5}">
      <dgm:prSet/>
      <dgm:spPr/>
      <dgm:t>
        <a:bodyPr/>
        <a:lstStyle/>
        <a:p>
          <a:endParaRPr lang="en-CA" sz="2800"/>
        </a:p>
      </dgm:t>
    </dgm:pt>
    <dgm:pt modelId="{1608DFC4-13E3-44C0-85CD-4EB7A510884A}" type="sibTrans" cxnId="{BE02E279-C3BC-4D5D-928E-3F2E3DA4F5E5}">
      <dgm:prSet/>
      <dgm:spPr/>
      <dgm:t>
        <a:bodyPr/>
        <a:lstStyle/>
        <a:p>
          <a:endParaRPr lang="en-CA" sz="2800"/>
        </a:p>
      </dgm:t>
    </dgm:pt>
    <dgm:pt modelId="{CCF6CA6C-7A11-427F-9534-7D195DB8955F}">
      <dgm:prSet phldrT="[Text]" custT="1"/>
      <dgm:spPr/>
      <dgm:t>
        <a:bodyPr/>
        <a:lstStyle/>
        <a:p>
          <a:r>
            <a:rPr lang="en-CA" sz="1600" dirty="0"/>
            <a:t>Health Notification</a:t>
          </a:r>
        </a:p>
      </dgm:t>
    </dgm:pt>
    <dgm:pt modelId="{87C733E2-4089-4854-8CD7-48CBE8DB54E1}" type="parTrans" cxnId="{D1318568-10CD-480D-AB2E-21E0C56ADA1B}">
      <dgm:prSet/>
      <dgm:spPr/>
      <dgm:t>
        <a:bodyPr/>
        <a:lstStyle/>
        <a:p>
          <a:endParaRPr lang="en-CA" sz="2800"/>
        </a:p>
      </dgm:t>
    </dgm:pt>
    <dgm:pt modelId="{E0CD94BB-2AE9-4742-BA93-94CEDAFA2469}" type="sibTrans" cxnId="{D1318568-10CD-480D-AB2E-21E0C56ADA1B}">
      <dgm:prSet/>
      <dgm:spPr/>
      <dgm:t>
        <a:bodyPr/>
        <a:lstStyle/>
        <a:p>
          <a:endParaRPr lang="en-CA" sz="2800"/>
        </a:p>
      </dgm:t>
    </dgm:pt>
    <dgm:pt modelId="{0748C116-9710-4A23-B093-4328097C9206}">
      <dgm:prSet phldrT="[Text]" phldr="1" custT="1"/>
      <dgm:spPr/>
      <dgm:t>
        <a:bodyPr/>
        <a:lstStyle/>
        <a:p>
          <a:endParaRPr lang="en-CA" sz="1800"/>
        </a:p>
      </dgm:t>
    </dgm:pt>
    <dgm:pt modelId="{D68F23E2-71DC-42B1-A2FF-4EE544C6D8F0}" type="parTrans" cxnId="{931655B4-7939-4113-9562-73B6D0E02155}">
      <dgm:prSet/>
      <dgm:spPr/>
      <dgm:t>
        <a:bodyPr/>
        <a:lstStyle/>
        <a:p>
          <a:endParaRPr lang="en-CA" sz="2800"/>
        </a:p>
      </dgm:t>
    </dgm:pt>
    <dgm:pt modelId="{B4FB55DC-DB72-48CF-AD3A-EAC6F1F76E95}" type="sibTrans" cxnId="{931655B4-7939-4113-9562-73B6D0E02155}">
      <dgm:prSet/>
      <dgm:spPr/>
      <dgm:t>
        <a:bodyPr/>
        <a:lstStyle/>
        <a:p>
          <a:endParaRPr lang="en-CA" sz="2800"/>
        </a:p>
      </dgm:t>
    </dgm:pt>
    <dgm:pt modelId="{9956158B-4319-4994-AE4F-ED6AD00E26CB}">
      <dgm:prSet phldrT="[Text]" custT="1"/>
      <dgm:spPr/>
      <dgm:t>
        <a:bodyPr/>
        <a:lstStyle/>
        <a:p>
          <a:r>
            <a:rPr lang="en-CA" sz="1200" dirty="0"/>
            <a:t>Provide equipment health alert to aircraft maintenance teams</a:t>
          </a:r>
        </a:p>
      </dgm:t>
    </dgm:pt>
    <dgm:pt modelId="{5710541B-D168-4835-B244-0AC335B7DEFF}" type="parTrans" cxnId="{73647C11-A6DD-4DD0-B514-618D61BFBCDD}">
      <dgm:prSet/>
      <dgm:spPr/>
      <dgm:t>
        <a:bodyPr/>
        <a:lstStyle/>
        <a:p>
          <a:endParaRPr lang="en-CA" sz="2800"/>
        </a:p>
      </dgm:t>
    </dgm:pt>
    <dgm:pt modelId="{14969DF1-0CF6-4AE1-A5F8-8358EB2186B5}" type="sibTrans" cxnId="{73647C11-A6DD-4DD0-B514-618D61BFBCDD}">
      <dgm:prSet/>
      <dgm:spPr/>
      <dgm:t>
        <a:bodyPr/>
        <a:lstStyle/>
        <a:p>
          <a:endParaRPr lang="en-CA" sz="2800"/>
        </a:p>
      </dgm:t>
    </dgm:pt>
    <dgm:pt modelId="{3A860679-A415-4168-9BC8-2F89B697E8A6}">
      <dgm:prSet phldrT="[Text]" custT="1"/>
      <dgm:spPr/>
      <dgm:t>
        <a:bodyPr/>
        <a:lstStyle/>
        <a:p>
          <a:r>
            <a:rPr lang="en-CA" sz="1800" dirty="0"/>
            <a:t>RUL Prediction</a:t>
          </a:r>
        </a:p>
      </dgm:t>
    </dgm:pt>
    <dgm:pt modelId="{8533166D-2B60-4712-A23F-18D4BA5E2AC8}" type="parTrans" cxnId="{E10D1292-DD00-4C24-97F3-CA036E7F1650}">
      <dgm:prSet/>
      <dgm:spPr/>
      <dgm:t>
        <a:bodyPr/>
        <a:lstStyle/>
        <a:p>
          <a:endParaRPr lang="en-CA" sz="2800"/>
        </a:p>
      </dgm:t>
    </dgm:pt>
    <dgm:pt modelId="{853725DD-2E97-43F7-99EB-8C59DDBB6794}" type="sibTrans" cxnId="{E10D1292-DD00-4C24-97F3-CA036E7F1650}">
      <dgm:prSet/>
      <dgm:spPr/>
      <dgm:t>
        <a:bodyPr/>
        <a:lstStyle/>
        <a:p>
          <a:endParaRPr lang="en-CA" sz="2800"/>
        </a:p>
      </dgm:t>
    </dgm:pt>
    <dgm:pt modelId="{339AE11E-CDD0-45A0-95C0-BCA7C009736C}">
      <dgm:prSet phldrT="[Text]" phldr="1" custT="1"/>
      <dgm:spPr/>
      <dgm:t>
        <a:bodyPr/>
        <a:lstStyle/>
        <a:p>
          <a:endParaRPr lang="en-CA" sz="1800"/>
        </a:p>
      </dgm:t>
    </dgm:pt>
    <dgm:pt modelId="{604DEF6D-DED8-4210-AD34-CA18BB7360B9}" type="parTrans" cxnId="{B6DC8D6F-44BD-4CF1-B95C-9F4F8B2763D0}">
      <dgm:prSet/>
      <dgm:spPr/>
      <dgm:t>
        <a:bodyPr/>
        <a:lstStyle/>
        <a:p>
          <a:endParaRPr lang="en-CA" sz="2800"/>
        </a:p>
      </dgm:t>
    </dgm:pt>
    <dgm:pt modelId="{0B34700B-7478-4D78-B1B9-7CA18176BA27}" type="sibTrans" cxnId="{B6DC8D6F-44BD-4CF1-B95C-9F4F8B2763D0}">
      <dgm:prSet/>
      <dgm:spPr/>
      <dgm:t>
        <a:bodyPr/>
        <a:lstStyle/>
        <a:p>
          <a:endParaRPr lang="en-CA" sz="2800"/>
        </a:p>
      </dgm:t>
    </dgm:pt>
    <dgm:pt modelId="{B4F429EF-4FF4-4CB1-B607-46C833360351}">
      <dgm:prSet phldrT="[Text]" custT="1"/>
      <dgm:spPr/>
      <dgm:t>
        <a:bodyPr/>
        <a:lstStyle/>
        <a:p>
          <a:r>
            <a:rPr lang="en-CA" sz="1200" dirty="0"/>
            <a:t>Predict remaining useful life for engines</a:t>
          </a:r>
        </a:p>
      </dgm:t>
    </dgm:pt>
    <dgm:pt modelId="{48B7A98F-0A4F-4A44-9835-85BECF801446}" type="parTrans" cxnId="{290344AE-2E3B-4CB3-9B27-4C4278023789}">
      <dgm:prSet/>
      <dgm:spPr/>
      <dgm:t>
        <a:bodyPr/>
        <a:lstStyle/>
        <a:p>
          <a:endParaRPr lang="en-CA" sz="2800"/>
        </a:p>
      </dgm:t>
    </dgm:pt>
    <dgm:pt modelId="{AC6155C0-5173-4BF3-A732-DFCDCD7B97BD}" type="sibTrans" cxnId="{290344AE-2E3B-4CB3-9B27-4C4278023789}">
      <dgm:prSet/>
      <dgm:spPr/>
      <dgm:t>
        <a:bodyPr/>
        <a:lstStyle/>
        <a:p>
          <a:endParaRPr lang="en-CA" sz="2800"/>
        </a:p>
      </dgm:t>
    </dgm:pt>
    <dgm:pt modelId="{CA73DCCB-EE5A-42CD-8052-E63F987350CC}">
      <dgm:prSet phldrT="[Text]" custT="1"/>
      <dgm:spPr/>
      <dgm:t>
        <a:bodyPr/>
        <a:lstStyle/>
        <a:p>
          <a:r>
            <a:rPr lang="en-CA" sz="1200" dirty="0"/>
            <a:t>Provide guidance on fitness-for-service for medium POF engines</a:t>
          </a:r>
        </a:p>
      </dgm:t>
    </dgm:pt>
    <dgm:pt modelId="{29D1E053-1389-49F9-BFE0-D0CE3892648C}" type="parTrans" cxnId="{9D6A702A-6781-41C2-8FEE-065762028313}">
      <dgm:prSet/>
      <dgm:spPr/>
      <dgm:t>
        <a:bodyPr/>
        <a:lstStyle/>
        <a:p>
          <a:endParaRPr lang="en-CA" sz="2800"/>
        </a:p>
      </dgm:t>
    </dgm:pt>
    <dgm:pt modelId="{74E941F3-61A8-4729-B596-F3BC26FCDDED}" type="sibTrans" cxnId="{9D6A702A-6781-41C2-8FEE-065762028313}">
      <dgm:prSet/>
      <dgm:spPr/>
      <dgm:t>
        <a:bodyPr/>
        <a:lstStyle/>
        <a:p>
          <a:endParaRPr lang="en-CA" sz="2800"/>
        </a:p>
      </dgm:t>
    </dgm:pt>
    <dgm:pt modelId="{38DD7987-A32A-4EC0-8F99-33A60A6C902F}">
      <dgm:prSet phldrT="[Text]" custT="1"/>
      <dgm:spPr/>
      <dgm:t>
        <a:bodyPr/>
        <a:lstStyle/>
        <a:p>
          <a:r>
            <a:rPr lang="en-CA" sz="1200" dirty="0"/>
            <a:t>Schedule maintenance for applicable medium and high POF engines</a:t>
          </a:r>
        </a:p>
      </dgm:t>
    </dgm:pt>
    <dgm:pt modelId="{C3A48FD6-7E1E-4617-A552-7CDAC2497D24}" type="parTrans" cxnId="{46CBC3E1-297E-42E3-BA14-13DBEBCF3749}">
      <dgm:prSet/>
      <dgm:spPr/>
      <dgm:t>
        <a:bodyPr/>
        <a:lstStyle/>
        <a:p>
          <a:endParaRPr lang="en-CA" sz="2800"/>
        </a:p>
      </dgm:t>
    </dgm:pt>
    <dgm:pt modelId="{7D313924-C577-4F05-8537-7879E17E6FB5}" type="sibTrans" cxnId="{46CBC3E1-297E-42E3-BA14-13DBEBCF3749}">
      <dgm:prSet/>
      <dgm:spPr/>
      <dgm:t>
        <a:bodyPr/>
        <a:lstStyle/>
        <a:p>
          <a:endParaRPr lang="en-CA" sz="2800"/>
        </a:p>
      </dgm:t>
    </dgm:pt>
    <dgm:pt modelId="{1E75C864-403F-45D4-A7B4-27584E005743}" type="pres">
      <dgm:prSet presAssocID="{84B3C868-25BF-400D-BF75-EF9DD0B09D8E}" presName="Name0" presStyleCnt="0">
        <dgm:presLayoutVars>
          <dgm:chMax/>
          <dgm:chPref val="3"/>
          <dgm:dir/>
          <dgm:animOne val="branch"/>
          <dgm:animLvl val="lvl"/>
        </dgm:presLayoutVars>
      </dgm:prSet>
      <dgm:spPr/>
    </dgm:pt>
    <dgm:pt modelId="{C7D53AB1-5AD7-436C-8B3E-73B5F344103E}" type="pres">
      <dgm:prSet presAssocID="{93407044-8594-459F-90D8-14B96F63033B}" presName="composite" presStyleCnt="0"/>
      <dgm:spPr/>
    </dgm:pt>
    <dgm:pt modelId="{26B49A6D-6017-41AE-BCEC-942F42BAF905}" type="pres">
      <dgm:prSet presAssocID="{93407044-8594-459F-90D8-14B96F63033B}" presName="FirstChild" presStyleLbl="revTx" presStyleIdx="0" presStyleCnt="6">
        <dgm:presLayoutVars>
          <dgm:chMax val="0"/>
          <dgm:chPref val="0"/>
          <dgm:bulletEnabled val="1"/>
        </dgm:presLayoutVars>
      </dgm:prSet>
      <dgm:spPr/>
    </dgm:pt>
    <dgm:pt modelId="{42CC21C5-FB71-4DC8-A44D-8A719BB3DA74}" type="pres">
      <dgm:prSet presAssocID="{93407044-8594-459F-90D8-14B96F63033B}" presName="Parent" presStyleLbl="alignNode1" presStyleIdx="0" presStyleCnt="3">
        <dgm:presLayoutVars>
          <dgm:chMax val="3"/>
          <dgm:chPref val="3"/>
          <dgm:bulletEnabled val="1"/>
        </dgm:presLayoutVars>
      </dgm:prSet>
      <dgm:spPr/>
    </dgm:pt>
    <dgm:pt modelId="{FFCA36B6-67DF-412C-990B-1C30ECA079AE}" type="pres">
      <dgm:prSet presAssocID="{93407044-8594-459F-90D8-14B96F63033B}" presName="Accent" presStyleLbl="parChTrans1D1" presStyleIdx="0" presStyleCnt="3"/>
      <dgm:spPr/>
    </dgm:pt>
    <dgm:pt modelId="{B74DA82A-7C71-477B-81FF-E3AB12B244CE}" type="pres">
      <dgm:prSet presAssocID="{93407044-8594-459F-90D8-14B96F63033B}" presName="Child" presStyleLbl="revTx" presStyleIdx="1" presStyleCnt="6">
        <dgm:presLayoutVars>
          <dgm:chMax val="0"/>
          <dgm:chPref val="0"/>
          <dgm:bulletEnabled val="1"/>
        </dgm:presLayoutVars>
      </dgm:prSet>
      <dgm:spPr/>
    </dgm:pt>
    <dgm:pt modelId="{0DA86CBD-25CC-4411-AC80-8FE36707C5F6}" type="pres">
      <dgm:prSet presAssocID="{FE76A6C6-FB87-47D5-BC87-3E18ED4D4F01}" presName="sibTrans" presStyleCnt="0"/>
      <dgm:spPr/>
    </dgm:pt>
    <dgm:pt modelId="{6B28EBC0-7310-4361-9BEC-0A8F2A3BF54D}" type="pres">
      <dgm:prSet presAssocID="{CCF6CA6C-7A11-427F-9534-7D195DB8955F}" presName="composite" presStyleCnt="0"/>
      <dgm:spPr/>
    </dgm:pt>
    <dgm:pt modelId="{E3B8A915-9D4B-4A0F-A67F-F214D27EB145}" type="pres">
      <dgm:prSet presAssocID="{CCF6CA6C-7A11-427F-9534-7D195DB8955F}" presName="FirstChild" presStyleLbl="revTx" presStyleIdx="2" presStyleCnt="6">
        <dgm:presLayoutVars>
          <dgm:chMax val="0"/>
          <dgm:chPref val="0"/>
          <dgm:bulletEnabled val="1"/>
        </dgm:presLayoutVars>
      </dgm:prSet>
      <dgm:spPr/>
    </dgm:pt>
    <dgm:pt modelId="{7E47BE9F-B885-43AF-9102-B018ADD0E27C}" type="pres">
      <dgm:prSet presAssocID="{CCF6CA6C-7A11-427F-9534-7D195DB8955F}" presName="Parent" presStyleLbl="alignNode1" presStyleIdx="1" presStyleCnt="3">
        <dgm:presLayoutVars>
          <dgm:chMax val="3"/>
          <dgm:chPref val="3"/>
          <dgm:bulletEnabled val="1"/>
        </dgm:presLayoutVars>
      </dgm:prSet>
      <dgm:spPr/>
    </dgm:pt>
    <dgm:pt modelId="{6F3B2744-22B4-407A-AAA4-4C46E86C648A}" type="pres">
      <dgm:prSet presAssocID="{CCF6CA6C-7A11-427F-9534-7D195DB8955F}" presName="Accent" presStyleLbl="parChTrans1D1" presStyleIdx="1" presStyleCnt="3"/>
      <dgm:spPr/>
    </dgm:pt>
    <dgm:pt modelId="{DCEC8D31-717A-480F-A0DB-91C10D2DD2B1}" type="pres">
      <dgm:prSet presAssocID="{CCF6CA6C-7A11-427F-9534-7D195DB8955F}" presName="Child" presStyleLbl="revTx" presStyleIdx="3" presStyleCnt="6">
        <dgm:presLayoutVars>
          <dgm:chMax val="0"/>
          <dgm:chPref val="0"/>
          <dgm:bulletEnabled val="1"/>
        </dgm:presLayoutVars>
      </dgm:prSet>
      <dgm:spPr/>
    </dgm:pt>
    <dgm:pt modelId="{B5EBC272-3835-45D3-9DAF-F5B2EF6C2C8C}" type="pres">
      <dgm:prSet presAssocID="{E0CD94BB-2AE9-4742-BA93-94CEDAFA2469}" presName="sibTrans" presStyleCnt="0"/>
      <dgm:spPr/>
    </dgm:pt>
    <dgm:pt modelId="{544ED00F-1934-4FE4-BEA7-3956FDC81A89}" type="pres">
      <dgm:prSet presAssocID="{3A860679-A415-4168-9BC8-2F89B697E8A6}" presName="composite" presStyleCnt="0"/>
      <dgm:spPr/>
    </dgm:pt>
    <dgm:pt modelId="{87B28901-BFC1-4973-8EB4-ABD6B9E7A4FD}" type="pres">
      <dgm:prSet presAssocID="{3A860679-A415-4168-9BC8-2F89B697E8A6}" presName="FirstChild" presStyleLbl="revTx" presStyleIdx="4" presStyleCnt="6">
        <dgm:presLayoutVars>
          <dgm:chMax val="0"/>
          <dgm:chPref val="0"/>
          <dgm:bulletEnabled val="1"/>
        </dgm:presLayoutVars>
      </dgm:prSet>
      <dgm:spPr/>
    </dgm:pt>
    <dgm:pt modelId="{E12E7784-65B8-4C9C-B3E1-2A0E37FE780A}" type="pres">
      <dgm:prSet presAssocID="{3A860679-A415-4168-9BC8-2F89B697E8A6}" presName="Parent" presStyleLbl="alignNode1" presStyleIdx="2" presStyleCnt="3">
        <dgm:presLayoutVars>
          <dgm:chMax val="3"/>
          <dgm:chPref val="3"/>
          <dgm:bulletEnabled val="1"/>
        </dgm:presLayoutVars>
      </dgm:prSet>
      <dgm:spPr/>
    </dgm:pt>
    <dgm:pt modelId="{A6D8EE5A-BF97-4E67-9FBB-C85F7A6BFBAC}" type="pres">
      <dgm:prSet presAssocID="{3A860679-A415-4168-9BC8-2F89B697E8A6}" presName="Accent" presStyleLbl="parChTrans1D1" presStyleIdx="2" presStyleCnt="3"/>
      <dgm:spPr/>
    </dgm:pt>
    <dgm:pt modelId="{C80FDF6A-94D3-4829-96CB-10581AD76CFF}" type="pres">
      <dgm:prSet presAssocID="{3A860679-A415-4168-9BC8-2F89B697E8A6}" presName="Child" presStyleLbl="revTx" presStyleIdx="5" presStyleCnt="6">
        <dgm:presLayoutVars>
          <dgm:chMax val="0"/>
          <dgm:chPref val="0"/>
          <dgm:bulletEnabled val="1"/>
        </dgm:presLayoutVars>
      </dgm:prSet>
      <dgm:spPr/>
    </dgm:pt>
  </dgm:ptLst>
  <dgm:cxnLst>
    <dgm:cxn modelId="{7D13F608-29A1-4A18-A968-77E84F781237}" type="presOf" srcId="{93407044-8594-459F-90D8-14B96F63033B}" destId="{42CC21C5-FB71-4DC8-A44D-8A719BB3DA74}" srcOrd="0" destOrd="0" presId="urn:microsoft.com/office/officeart/2011/layout/TabList"/>
    <dgm:cxn modelId="{06C4CE0C-162B-4BB4-A259-64E8082F3148}" type="presOf" srcId="{CA73DCCB-EE5A-42CD-8052-E63F987350CC}" destId="{C80FDF6A-94D3-4829-96CB-10581AD76CFF}" srcOrd="0" destOrd="1" presId="urn:microsoft.com/office/officeart/2011/layout/TabList"/>
    <dgm:cxn modelId="{73647C11-A6DD-4DD0-B514-618D61BFBCDD}" srcId="{CCF6CA6C-7A11-427F-9534-7D195DB8955F}" destId="{9956158B-4319-4994-AE4F-ED6AD00E26CB}" srcOrd="1" destOrd="0" parTransId="{5710541B-D168-4835-B244-0AC335B7DEFF}" sibTransId="{14969DF1-0CF6-4AE1-A5F8-8358EB2186B5}"/>
    <dgm:cxn modelId="{DB2DAE1A-FD2E-41A0-A44C-11EB18C9B366}" type="presOf" srcId="{389C89D8-8716-4021-BA5F-33483C128D8D}" destId="{26B49A6D-6017-41AE-BCEC-942F42BAF905}" srcOrd="0" destOrd="0" presId="urn:microsoft.com/office/officeart/2011/layout/TabList"/>
    <dgm:cxn modelId="{CAC9FB1C-A086-4FC5-A026-15E39B923FA6}" type="presOf" srcId="{CCF6CA6C-7A11-427F-9534-7D195DB8955F}" destId="{7E47BE9F-B885-43AF-9102-B018ADD0E27C}" srcOrd="0" destOrd="0" presId="urn:microsoft.com/office/officeart/2011/layout/TabList"/>
    <dgm:cxn modelId="{559B4E1D-09FD-4EC1-A5E9-55267FE901CF}" type="presOf" srcId="{3A860679-A415-4168-9BC8-2F89B697E8A6}" destId="{E12E7784-65B8-4C9C-B3E1-2A0E37FE780A}" srcOrd="0" destOrd="0" presId="urn:microsoft.com/office/officeart/2011/layout/TabList"/>
    <dgm:cxn modelId="{5E0B4328-F045-46D3-B4C4-E608EF113E4A}" type="presOf" srcId="{76103B38-7D9B-4685-B022-923B3D9110A2}" destId="{B74DA82A-7C71-477B-81FF-E3AB12B244CE}" srcOrd="0" destOrd="0" presId="urn:microsoft.com/office/officeart/2011/layout/TabList"/>
    <dgm:cxn modelId="{9D6A702A-6781-41C2-8FEE-065762028313}" srcId="{3A860679-A415-4168-9BC8-2F89B697E8A6}" destId="{CA73DCCB-EE5A-42CD-8052-E63F987350CC}" srcOrd="2" destOrd="0" parTransId="{29D1E053-1389-49F9-BFE0-D0CE3892648C}" sibTransId="{74E941F3-61A8-4729-B596-F3BC26FCDDED}"/>
    <dgm:cxn modelId="{D1318568-10CD-480D-AB2E-21E0C56ADA1B}" srcId="{84B3C868-25BF-400D-BF75-EF9DD0B09D8E}" destId="{CCF6CA6C-7A11-427F-9534-7D195DB8955F}" srcOrd="1" destOrd="0" parTransId="{87C733E2-4089-4854-8CD7-48CBE8DB54E1}" sibTransId="{E0CD94BB-2AE9-4742-BA93-94CEDAFA2469}"/>
    <dgm:cxn modelId="{B6DC8D6F-44BD-4CF1-B95C-9F4F8B2763D0}" srcId="{3A860679-A415-4168-9BC8-2F89B697E8A6}" destId="{339AE11E-CDD0-45A0-95C0-BCA7C009736C}" srcOrd="0" destOrd="0" parTransId="{604DEF6D-DED8-4210-AD34-CA18BB7360B9}" sibTransId="{0B34700B-7478-4D78-B1B9-7CA18176BA27}"/>
    <dgm:cxn modelId="{BE02E279-C3BC-4D5D-928E-3F2E3DA4F5E5}" srcId="{93407044-8594-459F-90D8-14B96F63033B}" destId="{76103B38-7D9B-4685-B022-923B3D9110A2}" srcOrd="1" destOrd="0" parTransId="{BBBBFF60-42B1-4000-898A-5C05966CDDED}" sibTransId="{1608DFC4-13E3-44C0-85CD-4EB7A510884A}"/>
    <dgm:cxn modelId="{C6E38D8C-8C11-4E92-BD5E-6183B79754B5}" type="presOf" srcId="{339AE11E-CDD0-45A0-95C0-BCA7C009736C}" destId="{87B28901-BFC1-4973-8EB4-ABD6B9E7A4FD}" srcOrd="0" destOrd="0" presId="urn:microsoft.com/office/officeart/2011/layout/TabList"/>
    <dgm:cxn modelId="{EF2F9A90-3C07-434C-9C45-E2C2E3F6640A}" type="presOf" srcId="{0748C116-9710-4A23-B093-4328097C9206}" destId="{E3B8A915-9D4B-4A0F-A67F-F214D27EB145}" srcOrd="0" destOrd="0" presId="urn:microsoft.com/office/officeart/2011/layout/TabList"/>
    <dgm:cxn modelId="{E10D1292-DD00-4C24-97F3-CA036E7F1650}" srcId="{84B3C868-25BF-400D-BF75-EF9DD0B09D8E}" destId="{3A860679-A415-4168-9BC8-2F89B697E8A6}" srcOrd="2" destOrd="0" parTransId="{8533166D-2B60-4712-A23F-18D4BA5E2AC8}" sibTransId="{853725DD-2E97-43F7-99EB-8C59DDBB6794}"/>
    <dgm:cxn modelId="{DCEFDB92-5C64-4A26-B5D5-6957A93D5C7A}" type="presOf" srcId="{B4F429EF-4FF4-4CB1-B607-46C833360351}" destId="{C80FDF6A-94D3-4829-96CB-10581AD76CFF}" srcOrd="0" destOrd="0" presId="urn:microsoft.com/office/officeart/2011/layout/TabList"/>
    <dgm:cxn modelId="{290344AE-2E3B-4CB3-9B27-4C4278023789}" srcId="{3A860679-A415-4168-9BC8-2F89B697E8A6}" destId="{B4F429EF-4FF4-4CB1-B607-46C833360351}" srcOrd="1" destOrd="0" parTransId="{48B7A98F-0A4F-4A44-9835-85BECF801446}" sibTransId="{AC6155C0-5173-4BF3-A732-DFCDCD7B97BD}"/>
    <dgm:cxn modelId="{D959DFB0-FB55-4DED-B726-B6B2D32F4CA4}" srcId="{84B3C868-25BF-400D-BF75-EF9DD0B09D8E}" destId="{93407044-8594-459F-90D8-14B96F63033B}" srcOrd="0" destOrd="0" parTransId="{BA38D350-9C46-4F7B-A06D-E074772C3B94}" sibTransId="{FE76A6C6-FB87-47D5-BC87-3E18ED4D4F01}"/>
    <dgm:cxn modelId="{931655B4-7939-4113-9562-73B6D0E02155}" srcId="{CCF6CA6C-7A11-427F-9534-7D195DB8955F}" destId="{0748C116-9710-4A23-B093-4328097C9206}" srcOrd="0" destOrd="0" parTransId="{D68F23E2-71DC-42B1-A2FF-4EE544C6D8F0}" sibTransId="{B4FB55DC-DB72-48CF-AD3A-EAC6F1F76E95}"/>
    <dgm:cxn modelId="{46CBC3E1-297E-42E3-BA14-13DBEBCF3749}" srcId="{3A860679-A415-4168-9BC8-2F89B697E8A6}" destId="{38DD7987-A32A-4EC0-8F99-33A60A6C902F}" srcOrd="3" destOrd="0" parTransId="{C3A48FD6-7E1E-4617-A552-7CDAC2497D24}" sibTransId="{7D313924-C577-4F05-8537-7879E17E6FB5}"/>
    <dgm:cxn modelId="{11B396E6-7057-4DC8-B08B-F33C30F05F91}" type="presOf" srcId="{84B3C868-25BF-400D-BF75-EF9DD0B09D8E}" destId="{1E75C864-403F-45D4-A7B4-27584E005743}" srcOrd="0" destOrd="0" presId="urn:microsoft.com/office/officeart/2011/layout/TabList"/>
    <dgm:cxn modelId="{C150A2EE-1293-4C81-A29E-129D5E83F0A3}" type="presOf" srcId="{38DD7987-A32A-4EC0-8F99-33A60A6C902F}" destId="{C80FDF6A-94D3-4829-96CB-10581AD76CFF}" srcOrd="0" destOrd="2" presId="urn:microsoft.com/office/officeart/2011/layout/TabList"/>
    <dgm:cxn modelId="{D7F2F8F5-9E1F-4BF6-A902-A7D15A4966F3}" srcId="{93407044-8594-459F-90D8-14B96F63033B}" destId="{389C89D8-8716-4021-BA5F-33483C128D8D}" srcOrd="0" destOrd="0" parTransId="{B3CC927B-8189-4760-99D8-D99F0826FC43}" sibTransId="{B9623735-088F-4E6E-9D1D-CDA51C1760DF}"/>
    <dgm:cxn modelId="{CC2E8DFF-9C61-4FE5-971E-7574B4871276}" type="presOf" srcId="{9956158B-4319-4994-AE4F-ED6AD00E26CB}" destId="{DCEC8D31-717A-480F-A0DB-91C10D2DD2B1}" srcOrd="0" destOrd="0" presId="urn:microsoft.com/office/officeart/2011/layout/TabList"/>
    <dgm:cxn modelId="{48C84336-6594-4D6F-B5B3-8CCA99E0A2EB}" type="presParOf" srcId="{1E75C864-403F-45D4-A7B4-27584E005743}" destId="{C7D53AB1-5AD7-436C-8B3E-73B5F344103E}" srcOrd="0" destOrd="0" presId="urn:microsoft.com/office/officeart/2011/layout/TabList"/>
    <dgm:cxn modelId="{77502DA4-EAB9-4AFF-9900-06206A8674BF}" type="presParOf" srcId="{C7D53AB1-5AD7-436C-8B3E-73B5F344103E}" destId="{26B49A6D-6017-41AE-BCEC-942F42BAF905}" srcOrd="0" destOrd="0" presId="urn:microsoft.com/office/officeart/2011/layout/TabList"/>
    <dgm:cxn modelId="{5FACB289-C99E-49D5-A85D-8BC3157302ED}" type="presParOf" srcId="{C7D53AB1-5AD7-436C-8B3E-73B5F344103E}" destId="{42CC21C5-FB71-4DC8-A44D-8A719BB3DA74}" srcOrd="1" destOrd="0" presId="urn:microsoft.com/office/officeart/2011/layout/TabList"/>
    <dgm:cxn modelId="{CB8B1FC0-AA72-4792-99DD-AC4D9400D61F}" type="presParOf" srcId="{C7D53AB1-5AD7-436C-8B3E-73B5F344103E}" destId="{FFCA36B6-67DF-412C-990B-1C30ECA079AE}" srcOrd="2" destOrd="0" presId="urn:microsoft.com/office/officeart/2011/layout/TabList"/>
    <dgm:cxn modelId="{FD209CE5-6C66-4FD0-931B-8779B4144561}" type="presParOf" srcId="{1E75C864-403F-45D4-A7B4-27584E005743}" destId="{B74DA82A-7C71-477B-81FF-E3AB12B244CE}" srcOrd="1" destOrd="0" presId="urn:microsoft.com/office/officeart/2011/layout/TabList"/>
    <dgm:cxn modelId="{C836CE8F-D170-44D3-9610-35B507D7691B}" type="presParOf" srcId="{1E75C864-403F-45D4-A7B4-27584E005743}" destId="{0DA86CBD-25CC-4411-AC80-8FE36707C5F6}" srcOrd="2" destOrd="0" presId="urn:microsoft.com/office/officeart/2011/layout/TabList"/>
    <dgm:cxn modelId="{6F2A505C-F083-4FCF-8268-4CEFDBB66E9D}" type="presParOf" srcId="{1E75C864-403F-45D4-A7B4-27584E005743}" destId="{6B28EBC0-7310-4361-9BEC-0A8F2A3BF54D}" srcOrd="3" destOrd="0" presId="urn:microsoft.com/office/officeart/2011/layout/TabList"/>
    <dgm:cxn modelId="{A46D5399-358C-4A5C-A2B4-F081D2C3E9EF}" type="presParOf" srcId="{6B28EBC0-7310-4361-9BEC-0A8F2A3BF54D}" destId="{E3B8A915-9D4B-4A0F-A67F-F214D27EB145}" srcOrd="0" destOrd="0" presId="urn:microsoft.com/office/officeart/2011/layout/TabList"/>
    <dgm:cxn modelId="{A9A90FEC-66FF-4CD9-A96D-67654D42CF51}" type="presParOf" srcId="{6B28EBC0-7310-4361-9BEC-0A8F2A3BF54D}" destId="{7E47BE9F-B885-43AF-9102-B018ADD0E27C}" srcOrd="1" destOrd="0" presId="urn:microsoft.com/office/officeart/2011/layout/TabList"/>
    <dgm:cxn modelId="{98E61F19-6818-4E50-89B1-ACC34A72C32C}" type="presParOf" srcId="{6B28EBC0-7310-4361-9BEC-0A8F2A3BF54D}" destId="{6F3B2744-22B4-407A-AAA4-4C46E86C648A}" srcOrd="2" destOrd="0" presId="urn:microsoft.com/office/officeart/2011/layout/TabList"/>
    <dgm:cxn modelId="{4B49A381-C2F8-41CD-B5C4-FE74613C1EAC}" type="presParOf" srcId="{1E75C864-403F-45D4-A7B4-27584E005743}" destId="{DCEC8D31-717A-480F-A0DB-91C10D2DD2B1}" srcOrd="4" destOrd="0" presId="urn:microsoft.com/office/officeart/2011/layout/TabList"/>
    <dgm:cxn modelId="{E2C9D9EF-68E0-4DD9-82B5-61D28DCAE56A}" type="presParOf" srcId="{1E75C864-403F-45D4-A7B4-27584E005743}" destId="{B5EBC272-3835-45D3-9DAF-F5B2EF6C2C8C}" srcOrd="5" destOrd="0" presId="urn:microsoft.com/office/officeart/2011/layout/TabList"/>
    <dgm:cxn modelId="{503C75F3-F44A-40CB-B26A-6435229A0A15}" type="presParOf" srcId="{1E75C864-403F-45D4-A7B4-27584E005743}" destId="{544ED00F-1934-4FE4-BEA7-3956FDC81A89}" srcOrd="6" destOrd="0" presId="urn:microsoft.com/office/officeart/2011/layout/TabList"/>
    <dgm:cxn modelId="{7181E7ED-3B68-4337-A4E5-EAA3E6350186}" type="presParOf" srcId="{544ED00F-1934-4FE4-BEA7-3956FDC81A89}" destId="{87B28901-BFC1-4973-8EB4-ABD6B9E7A4FD}" srcOrd="0" destOrd="0" presId="urn:microsoft.com/office/officeart/2011/layout/TabList"/>
    <dgm:cxn modelId="{12EAA93D-D0FA-463F-A904-B6A367D40FA1}" type="presParOf" srcId="{544ED00F-1934-4FE4-BEA7-3956FDC81A89}" destId="{E12E7784-65B8-4C9C-B3E1-2A0E37FE780A}" srcOrd="1" destOrd="0" presId="urn:microsoft.com/office/officeart/2011/layout/TabList"/>
    <dgm:cxn modelId="{58104205-D812-4B77-BD45-056F799B2836}" type="presParOf" srcId="{544ED00F-1934-4FE4-BEA7-3956FDC81A89}" destId="{A6D8EE5A-BF97-4E67-9FBB-C85F7A6BFBAC}" srcOrd="2" destOrd="0" presId="urn:microsoft.com/office/officeart/2011/layout/TabList"/>
    <dgm:cxn modelId="{AC02811F-EFCB-4712-BAE8-CB9F2F0279E7}" type="presParOf" srcId="{1E75C864-403F-45D4-A7B4-27584E005743}" destId="{C80FDF6A-94D3-4829-96CB-10581AD76CFF}" srcOrd="7" destOrd="0" presId="urn:microsoft.com/office/officeart/2011/layout/TabList"/>
  </dgm:cxnLst>
  <dgm:bg/>
  <dgm:whole>
    <a:ln>
      <a:solidFill>
        <a:schemeClr val="bg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2_5" csCatId="accent2" phldr="1"/>
      <dgm:spPr/>
      <dgm:t>
        <a:bodyPr/>
        <a:lstStyle/>
        <a:p>
          <a:endParaRPr lang="en-US"/>
        </a:p>
      </dgm:t>
    </dgm:pt>
    <dgm:pt modelId="{DF1ABFB3-B399-406F-91BD-DCDF9A38526B}">
      <dgm:prSet phldrT="[Text]" phldr="0"/>
      <dgm:spPr/>
      <dgm:t>
        <a:bodyPr/>
        <a:lstStyle/>
        <a:p>
          <a:r>
            <a:rPr lang="en-US" b="0" dirty="0">
              <a:solidFill>
                <a:schemeClr val="bg1"/>
              </a:solidFill>
              <a:latin typeface="Tenorite" pitchFamily="2" charset="0"/>
            </a:rPr>
            <a:t>Project Close-out</a:t>
          </a:r>
          <a:endParaRPr lang="en-US" b="1" dirty="0">
            <a:solidFill>
              <a:schemeClr val="bg1"/>
            </a:solidFill>
            <a:latin typeface="Tenorite" pitchFamily="2" charset="0"/>
          </a:endParaRPr>
        </a:p>
      </dgm:t>
    </dgm:pt>
    <dgm:pt modelId="{78CB0E27-958C-4066-A189-8B36505E8204}" type="parTrans" cxnId="{15319551-A9EA-462E-845B-E5251E84291F}">
      <dgm:prSet/>
      <dgm:spPr/>
      <dgm:t>
        <a:bodyPr/>
        <a:lstStyle/>
        <a:p>
          <a:endParaRPr lang="en-US">
            <a:solidFill>
              <a:schemeClr val="bg1"/>
            </a:solidFill>
          </a:endParaRPr>
        </a:p>
      </dgm:t>
    </dgm:pt>
    <dgm:pt modelId="{70E4A1D3-514E-4327-991D-5CC9C6B41885}" type="sibTrans" cxnId="{15319551-A9EA-462E-845B-E5251E84291F}">
      <dgm:prSet/>
      <dgm:spPr/>
      <dgm:t>
        <a:bodyPr/>
        <a:lstStyle/>
        <a:p>
          <a:endParaRPr lang="en-US">
            <a:solidFill>
              <a:schemeClr val="bg1"/>
            </a:solidFill>
          </a:endParaRPr>
        </a:p>
      </dgm:t>
    </dgm:pt>
    <dgm:pt modelId="{58FF46FB-368D-4E9C-A650-0513B8879DA8}">
      <dgm:prSet phldr="0"/>
      <dgm:spPr/>
      <dgm:t>
        <a:bodyPr/>
        <a:lstStyle/>
        <a:p>
          <a:pPr>
            <a:defRPr b="1"/>
          </a:pPr>
          <a:r>
            <a:rPr lang="en-US" b="1" dirty="0">
              <a:solidFill>
                <a:schemeClr val="bg1"/>
              </a:solidFill>
              <a:latin typeface="Tenorite" pitchFamily="2" charset="0"/>
            </a:rPr>
            <a:t>Week 6</a:t>
          </a:r>
        </a:p>
      </dgm:t>
    </dgm:pt>
    <dgm:pt modelId="{11DFA284-5E99-474D-BF05-364A45269DC7}" type="parTrans" cxnId="{C5645B39-CB65-4A0A-B369-E455C3B827C3}">
      <dgm:prSet/>
      <dgm:spPr/>
      <dgm:t>
        <a:bodyPr/>
        <a:lstStyle/>
        <a:p>
          <a:endParaRPr lang="en-US">
            <a:solidFill>
              <a:schemeClr val="bg1"/>
            </a:solidFill>
          </a:endParaRPr>
        </a:p>
      </dgm:t>
    </dgm:pt>
    <dgm:pt modelId="{CFA40740-0682-470C-AD5A-CFF53CD12BD2}" type="sibTrans" cxnId="{C5645B39-CB65-4A0A-B369-E455C3B827C3}">
      <dgm:prSet/>
      <dgm:spPr/>
      <dgm:t>
        <a:bodyPr/>
        <a:lstStyle/>
        <a:p>
          <a:endParaRPr lang="en-US">
            <a:solidFill>
              <a:schemeClr val="bg1"/>
            </a:solidFill>
          </a:endParaRPr>
        </a:p>
      </dgm:t>
    </dgm:pt>
    <dgm:pt modelId="{9A875394-CA1E-4432-AEEB-9054FCFF5E0E}">
      <dgm:prSet phldr="0"/>
      <dgm:spPr/>
      <dgm:t>
        <a:bodyPr/>
        <a:lstStyle/>
        <a:p>
          <a:r>
            <a:rPr lang="en-US" b="0" dirty="0">
              <a:solidFill>
                <a:schemeClr val="bg1"/>
              </a:solidFill>
              <a:latin typeface="Tenorite" pitchFamily="2" charset="0"/>
            </a:rPr>
            <a:t>Data Collection, Preparation and Pre-processing</a:t>
          </a:r>
        </a:p>
      </dgm:t>
    </dgm:pt>
    <dgm:pt modelId="{FCC92BDD-6EA3-421D-9DA8-7D3A12D003B6}" type="parTrans" cxnId="{B659504B-18E4-4D89-A17C-34ABB280AE52}">
      <dgm:prSet/>
      <dgm:spPr/>
      <dgm:t>
        <a:bodyPr/>
        <a:lstStyle/>
        <a:p>
          <a:endParaRPr lang="en-US">
            <a:solidFill>
              <a:schemeClr val="bg1"/>
            </a:solidFill>
          </a:endParaRPr>
        </a:p>
      </dgm:t>
    </dgm:pt>
    <dgm:pt modelId="{0314452B-82A0-42F4-9551-DF00CFFC3580}" type="sibTrans" cxnId="{B659504B-18E4-4D89-A17C-34ABB280AE52}">
      <dgm:prSet/>
      <dgm:spPr/>
      <dgm:t>
        <a:bodyPr/>
        <a:lstStyle/>
        <a:p>
          <a:endParaRPr lang="en-US">
            <a:solidFill>
              <a:schemeClr val="bg1"/>
            </a:solidFill>
          </a:endParaRPr>
        </a:p>
      </dgm:t>
    </dgm:pt>
    <dgm:pt modelId="{D05E1923-5021-40F7-B4EF-E582E23A699D}">
      <dgm:prSet phldr="0"/>
      <dgm:spPr/>
      <dgm:t>
        <a:bodyPr/>
        <a:lstStyle/>
        <a:p>
          <a:pPr>
            <a:defRPr b="1"/>
          </a:pPr>
          <a:r>
            <a:rPr lang="en-US" b="1" dirty="0">
              <a:solidFill>
                <a:schemeClr val="bg1"/>
              </a:solidFill>
              <a:latin typeface="Tenorite" pitchFamily="2" charset="0"/>
            </a:rPr>
            <a:t>Week 6-8</a:t>
          </a:r>
        </a:p>
      </dgm:t>
    </dgm:pt>
    <dgm:pt modelId="{FD6C5CD2-9CED-4BE6-89CD-A5A5CCE63B3E}" type="parTrans" cxnId="{72C4D6D9-419A-42C1-A76D-84599F65BB08}">
      <dgm:prSet/>
      <dgm:spPr/>
      <dgm:t>
        <a:bodyPr/>
        <a:lstStyle/>
        <a:p>
          <a:endParaRPr lang="en-US">
            <a:solidFill>
              <a:schemeClr val="bg1"/>
            </a:solidFill>
          </a:endParaRPr>
        </a:p>
      </dgm:t>
    </dgm:pt>
    <dgm:pt modelId="{F020958C-EF86-4274-85F9-318F2792F7B6}" type="sibTrans" cxnId="{72C4D6D9-419A-42C1-A76D-84599F65BB08}">
      <dgm:prSet/>
      <dgm:spPr/>
      <dgm:t>
        <a:bodyPr/>
        <a:lstStyle/>
        <a:p>
          <a:endParaRPr lang="en-US">
            <a:solidFill>
              <a:schemeClr val="bg1"/>
            </a:solidFill>
          </a:endParaRPr>
        </a:p>
      </dgm:t>
    </dgm:pt>
    <dgm:pt modelId="{579089A8-5362-4BA4-9163-D19228C1808F}">
      <dgm:prSet phldr="0"/>
      <dgm:spPr/>
      <dgm:t>
        <a:bodyPr/>
        <a:lstStyle/>
        <a:p>
          <a:r>
            <a:rPr lang="en-US" b="0" dirty="0">
              <a:solidFill>
                <a:schemeClr val="bg1"/>
              </a:solidFill>
              <a:latin typeface="Tenorite" pitchFamily="2" charset="0"/>
            </a:rPr>
            <a:t>Model Selection, Training and Evaluation</a:t>
          </a:r>
        </a:p>
      </dgm:t>
    </dgm:pt>
    <dgm:pt modelId="{FB2DEB6E-B29F-4E51-960A-23ECC62EBF38}" type="parTrans" cxnId="{4876CF51-F110-4E25-8FD4-08D25B4B0AB8}">
      <dgm:prSet/>
      <dgm:spPr/>
      <dgm:t>
        <a:bodyPr/>
        <a:lstStyle/>
        <a:p>
          <a:endParaRPr lang="en-US">
            <a:solidFill>
              <a:schemeClr val="bg1"/>
            </a:solidFill>
          </a:endParaRPr>
        </a:p>
      </dgm:t>
    </dgm:pt>
    <dgm:pt modelId="{1C5328B1-AC18-4CF7-A034-BB0592F4A2A1}" type="sibTrans" cxnId="{4876CF51-F110-4E25-8FD4-08D25B4B0AB8}">
      <dgm:prSet/>
      <dgm:spPr/>
      <dgm:t>
        <a:bodyPr/>
        <a:lstStyle/>
        <a:p>
          <a:endParaRPr lang="en-US">
            <a:solidFill>
              <a:schemeClr val="bg1"/>
            </a:solidFill>
          </a:endParaRPr>
        </a:p>
      </dgm:t>
    </dgm:pt>
    <dgm:pt modelId="{FA8F44BD-C8C7-462C-9756-1EC498E86842}">
      <dgm:prSet phldr="0"/>
      <dgm:spPr/>
      <dgm:t>
        <a:bodyPr/>
        <a:lstStyle/>
        <a:p>
          <a:pPr algn="l">
            <a:defRPr b="1"/>
          </a:pPr>
          <a:r>
            <a:rPr lang="en-US" b="1" dirty="0">
              <a:solidFill>
                <a:schemeClr val="bg1"/>
              </a:solidFill>
              <a:latin typeface="Tenorite" pitchFamily="2" charset="0"/>
            </a:rPr>
            <a:t>Week 8-10</a:t>
          </a:r>
        </a:p>
      </dgm:t>
    </dgm:pt>
    <dgm:pt modelId="{F47063EE-4B58-4EDE-A4F2-A4BD81B82F21}" type="parTrans" cxnId="{0D51BD2E-4619-469B-B233-EBAC3D4D0BA6}">
      <dgm:prSet/>
      <dgm:spPr/>
      <dgm:t>
        <a:bodyPr/>
        <a:lstStyle/>
        <a:p>
          <a:endParaRPr lang="en-US">
            <a:solidFill>
              <a:schemeClr val="bg1"/>
            </a:solidFill>
          </a:endParaRPr>
        </a:p>
      </dgm:t>
    </dgm:pt>
    <dgm:pt modelId="{8C8A9736-03DA-4B1C-A590-10B4AD89452B}" type="sibTrans" cxnId="{0D51BD2E-4619-469B-B233-EBAC3D4D0BA6}">
      <dgm:prSet/>
      <dgm:spPr/>
      <dgm:t>
        <a:bodyPr/>
        <a:lstStyle/>
        <a:p>
          <a:endParaRPr lang="en-US">
            <a:solidFill>
              <a:schemeClr val="bg1"/>
            </a:solidFill>
          </a:endParaRPr>
        </a:p>
      </dgm:t>
    </dgm:pt>
    <dgm:pt modelId="{EFEB4D61-3A9C-4140-977F-3C3F5C9EE9D1}">
      <dgm:prSet phldr="0"/>
      <dgm:spPr/>
      <dgm:t>
        <a:bodyPr/>
        <a:lstStyle/>
        <a:p>
          <a:r>
            <a:rPr lang="en-US" b="0" dirty="0">
              <a:solidFill>
                <a:schemeClr val="bg1"/>
              </a:solidFill>
              <a:latin typeface="Tenorite" pitchFamily="2" charset="0"/>
            </a:rPr>
            <a:t>Model App Building</a:t>
          </a:r>
        </a:p>
      </dgm:t>
    </dgm:pt>
    <dgm:pt modelId="{57D352E4-0431-4F68-B8F1-61BFA34799AA}" type="parTrans" cxnId="{1B32EF2C-9DB5-4504-A9DA-B4956CC00208}">
      <dgm:prSet/>
      <dgm:spPr/>
      <dgm:t>
        <a:bodyPr/>
        <a:lstStyle/>
        <a:p>
          <a:endParaRPr lang="en-US">
            <a:solidFill>
              <a:schemeClr val="bg1"/>
            </a:solidFill>
          </a:endParaRPr>
        </a:p>
      </dgm:t>
    </dgm:pt>
    <dgm:pt modelId="{0ECC32B6-1E7C-4AA4-9DBF-D69B7C5E64A9}" type="sibTrans" cxnId="{1B32EF2C-9DB5-4504-A9DA-B4956CC00208}">
      <dgm:prSet/>
      <dgm:spPr/>
      <dgm:t>
        <a:bodyPr/>
        <a:lstStyle/>
        <a:p>
          <a:endParaRPr lang="en-US">
            <a:solidFill>
              <a:schemeClr val="bg1"/>
            </a:solidFill>
          </a:endParaRPr>
        </a:p>
      </dgm:t>
    </dgm:pt>
    <dgm:pt modelId="{8BAB5E6F-A65E-41DB-A296-0818B0E49F7C}">
      <dgm:prSet phldr="0"/>
      <dgm:spPr/>
      <dgm:t>
        <a:bodyPr/>
        <a:lstStyle/>
        <a:p>
          <a:pPr>
            <a:defRPr b="1"/>
          </a:pPr>
          <a:r>
            <a:rPr lang="en-US" b="1" dirty="0">
              <a:solidFill>
                <a:schemeClr val="bg1"/>
              </a:solidFill>
              <a:latin typeface="Tenorite" pitchFamily="2" charset="0"/>
            </a:rPr>
            <a:t>Week 11-13</a:t>
          </a:r>
        </a:p>
      </dgm:t>
    </dgm:pt>
    <dgm:pt modelId="{886842C6-3EFC-4BE7-B417-415595758830}" type="parTrans" cxnId="{66B49C6C-FAFD-47B4-BF22-05A295C23D4E}">
      <dgm:prSet/>
      <dgm:spPr/>
      <dgm:t>
        <a:bodyPr/>
        <a:lstStyle/>
        <a:p>
          <a:endParaRPr lang="en-US">
            <a:solidFill>
              <a:schemeClr val="bg1"/>
            </a:solidFill>
          </a:endParaRPr>
        </a:p>
      </dgm:t>
    </dgm:pt>
    <dgm:pt modelId="{B407F4C3-8FC9-4E91-A0EC-6B33713CC9A5}" type="sibTrans" cxnId="{66B49C6C-FAFD-47B4-BF22-05A295C23D4E}">
      <dgm:prSet/>
      <dgm:spPr/>
      <dgm:t>
        <a:bodyPr/>
        <a:lstStyle/>
        <a:p>
          <a:endParaRPr lang="en-US">
            <a:solidFill>
              <a:schemeClr val="bg1"/>
            </a:solidFill>
          </a:endParaRPr>
        </a:p>
      </dgm:t>
    </dgm:pt>
    <dgm:pt modelId="{332BC85C-1CF3-4F8F-ACB7-5B6D53744AE1}">
      <dgm:prSet phldr="0"/>
      <dgm:spPr/>
      <dgm:t>
        <a:bodyPr/>
        <a:lstStyle/>
        <a:p>
          <a:r>
            <a:rPr lang="en-US" b="0" dirty="0">
              <a:solidFill>
                <a:schemeClr val="bg1"/>
              </a:solidFill>
              <a:latin typeface="Tenorite" pitchFamily="2" charset="0"/>
            </a:rPr>
            <a:t>Deploy app on AWS</a:t>
          </a:r>
        </a:p>
      </dgm:t>
    </dgm:pt>
    <dgm:pt modelId="{99F218FD-90FE-450E-A368-B3E3677E74E8}" type="parTrans" cxnId="{2617C475-F537-46A6-ADE1-4EB764853601}">
      <dgm:prSet/>
      <dgm:spPr/>
      <dgm:t>
        <a:bodyPr/>
        <a:lstStyle/>
        <a:p>
          <a:endParaRPr lang="en-US">
            <a:solidFill>
              <a:schemeClr val="bg1"/>
            </a:solidFill>
          </a:endParaRPr>
        </a:p>
      </dgm:t>
    </dgm:pt>
    <dgm:pt modelId="{8D1CC686-B05C-4470-A959-236CC9C8BB70}" type="sibTrans" cxnId="{2617C475-F537-46A6-ADE1-4EB764853601}">
      <dgm:prSet/>
      <dgm:spPr/>
      <dgm:t>
        <a:bodyPr/>
        <a:lstStyle/>
        <a:p>
          <a:endParaRPr lang="en-US">
            <a:solidFill>
              <a:schemeClr val="bg1"/>
            </a:solidFill>
          </a:endParaRPr>
        </a:p>
      </dgm:t>
    </dgm:pt>
    <dgm:pt modelId="{8B9AF88A-E1F7-4D3A-905F-87228D6A8655}">
      <dgm:prSet phldr="0"/>
      <dgm:spPr/>
      <dgm:t>
        <a:bodyPr/>
        <a:lstStyle/>
        <a:p>
          <a:pPr>
            <a:defRPr b="1"/>
          </a:pPr>
          <a:r>
            <a:rPr lang="en-US" b="1" dirty="0">
              <a:solidFill>
                <a:schemeClr val="bg1"/>
              </a:solidFill>
              <a:latin typeface="Tenorite" pitchFamily="2" charset="0"/>
            </a:rPr>
            <a:t>Week 14-16</a:t>
          </a:r>
        </a:p>
      </dgm:t>
    </dgm:pt>
    <dgm:pt modelId="{933A8FED-7B84-4ED0-B6AA-2EE26A89B8EA}" type="parTrans" cxnId="{E1474FF3-8E3C-4B30-985C-CE88BA0FE324}">
      <dgm:prSet/>
      <dgm:spPr/>
      <dgm:t>
        <a:bodyPr/>
        <a:lstStyle/>
        <a:p>
          <a:endParaRPr lang="en-US">
            <a:solidFill>
              <a:schemeClr val="bg1"/>
            </a:solidFill>
          </a:endParaRPr>
        </a:p>
      </dgm:t>
    </dgm:pt>
    <dgm:pt modelId="{F11DD6EC-352C-4A0E-84AA-FEBE2F06BCF9}" type="sibTrans" cxnId="{E1474FF3-8E3C-4B30-985C-CE88BA0FE324}">
      <dgm:prSet/>
      <dgm:spPr/>
      <dgm:t>
        <a:bodyPr/>
        <a:lstStyle/>
        <a:p>
          <a:endParaRPr lang="en-US">
            <a:solidFill>
              <a:schemeClr val="bg1"/>
            </a:solidFill>
          </a:endParaRPr>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2">
            <a:shade val="90000"/>
            <a:hueOff val="0"/>
            <a:satOff val="0"/>
            <a:lumOff val="0"/>
            <a:alphaOff val="0"/>
          </a:schemeClr>
        </a:solidFill>
        <a:ln w="6350" cap="flat" cmpd="sng" algn="ctr">
          <a:no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2"/>
        </a:solidFill>
      </dgm:spPr>
    </dgm:pt>
    <dgm:pt modelId="{5B7FC7CF-F58D-48D5-8BCC-38D6EE87890B}" type="pres">
      <dgm:prSet presAssocID="{58FF46FB-368D-4E9C-A650-0513B8879DA8}" presName="Ellipse" presStyleLbl="fgAcc1" presStyleIdx="1" presStyleCnt="6"/>
      <dgm:spPr>
        <a:solidFill>
          <a:schemeClr val="accent1">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85387">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2"/>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2"/>
        </a:solidFill>
        <a:ln w="6350" cap="flat" cmpd="sng" algn="ctr">
          <a:no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a:solidFill>
          <a:schemeClr val="accent2"/>
        </a:solidFill>
      </dgm:spPr>
    </dgm:pt>
    <dgm:pt modelId="{B1A1A837-F261-404B-A808-B2F4154CE8A2}" type="pres">
      <dgm:prSet presAssocID="{D05E1923-5021-40F7-B4EF-E582E23A699D}" presName="Ellipse" presStyleLbl="fgAcc1" presStyleIdx="2" presStyleCnt="6"/>
      <dgm:spPr>
        <a:solidFill>
          <a:schemeClr val="accent1">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85387">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2"/>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2"/>
        </a:solidFill>
        <a:ln w="6350" cap="flat" cmpd="sng" algn="ctr">
          <a:no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2"/>
        </a:solidFill>
      </dgm:spPr>
    </dgm:pt>
    <dgm:pt modelId="{5D519322-C1DD-47AE-92C0-13575134BC76}" type="pres">
      <dgm:prSet presAssocID="{FA8F44BD-C8C7-462C-9756-1EC498E86842}" presName="Ellipse" presStyleLbl="fgAcc1" presStyleIdx="3" presStyleCnt="6"/>
      <dgm:spPr>
        <a:solidFill>
          <a:schemeClr val="accent1">
            <a:alpha val="9000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85387" custLinFactNeighborX="0">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2"/>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2"/>
        </a:solidFill>
        <a:ln w="6350" cap="flat" cmpd="sng" algn="ctr">
          <a:no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a:solidFill>
          <a:schemeClr val="accent2"/>
        </a:solidFill>
      </dgm:spPr>
    </dgm:pt>
    <dgm:pt modelId="{515AAB83-BD07-4B9E-9A3B-858C0B126F9C}" type="pres">
      <dgm:prSet presAssocID="{8BAB5E6F-A65E-41DB-A296-0818B0E49F7C}" presName="Ellipse" presStyleLbl="fgAcc1" presStyleIdx="4" presStyleCnt="6"/>
      <dgm:spPr>
        <a:solidFill>
          <a:schemeClr val="accent1">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85387">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2"/>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2"/>
        </a:solidFill>
        <a:ln w="6350" cap="flat" cmpd="sng" algn="ctr">
          <a:no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solidFill>
          <a:schemeClr val="accent2"/>
        </a:solidFill>
      </dgm:spPr>
    </dgm:pt>
    <dgm:pt modelId="{A22B1C16-7FF0-4DBE-B32E-E43FEB1E2EAC}" type="pres">
      <dgm:prSet presAssocID="{8B9AF88A-E1F7-4D3A-905F-87228D6A8655}" presName="Ellipse" presStyleLbl="fgAcc1" presStyleIdx="5" presStyleCnt="6"/>
      <dgm:spPr>
        <a:solidFill>
          <a:schemeClr val="accent1">
            <a:alpha val="9000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85387">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2"/>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9AA54-5CBE-4B4D-8EEB-BC8CE7D7B8D1}">
      <dsp:nvSpPr>
        <dsp:cNvPr id="0" name=""/>
        <dsp:cNvSpPr/>
      </dsp:nvSpPr>
      <dsp:spPr>
        <a:xfrm rot="21300000">
          <a:off x="85275" y="489030"/>
          <a:ext cx="2808177" cy="245683"/>
        </a:xfrm>
        <a:prstGeom prst="mathMinus">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43E3F0-2F25-4379-8241-9BA32AB356E1}">
      <dsp:nvSpPr>
        <dsp:cNvPr id="0" name=""/>
        <dsp:cNvSpPr/>
      </dsp:nvSpPr>
      <dsp:spPr>
        <a:xfrm>
          <a:off x="357447" y="61187"/>
          <a:ext cx="893618" cy="489497"/>
        </a:xfrm>
        <a:prstGeom prst="down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6CE678-1113-4560-AE69-F1B6256D9E13}">
      <dsp:nvSpPr>
        <dsp:cNvPr id="0" name=""/>
        <dsp:cNvSpPr/>
      </dsp:nvSpPr>
      <dsp:spPr>
        <a:xfrm>
          <a:off x="1578726" y="0"/>
          <a:ext cx="953193" cy="513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CA" sz="1300" kern="1200" dirty="0"/>
            <a:t>Runtime</a:t>
          </a:r>
        </a:p>
      </dsp:txBody>
      <dsp:txXfrm>
        <a:off x="1578726" y="0"/>
        <a:ext cx="953193" cy="513972"/>
      </dsp:txXfrm>
    </dsp:sp>
    <dsp:sp modelId="{491897F9-173C-4192-A636-393C37A1CD40}">
      <dsp:nvSpPr>
        <dsp:cNvPr id="0" name=""/>
        <dsp:cNvSpPr/>
      </dsp:nvSpPr>
      <dsp:spPr>
        <a:xfrm>
          <a:off x="1727662" y="673059"/>
          <a:ext cx="893618" cy="489497"/>
        </a:xfrm>
        <a:prstGeom prst="up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F8448A-2A3F-44E5-9AB4-8AA345A0B59D}">
      <dsp:nvSpPr>
        <dsp:cNvPr id="0" name=""/>
        <dsp:cNvSpPr/>
      </dsp:nvSpPr>
      <dsp:spPr>
        <a:xfrm>
          <a:off x="446809" y="709771"/>
          <a:ext cx="953193" cy="513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CA" sz="1300" kern="1200" dirty="0"/>
            <a:t>Downtime</a:t>
          </a:r>
        </a:p>
      </dsp:txBody>
      <dsp:txXfrm>
        <a:off x="446809" y="709771"/>
        <a:ext cx="953193" cy="5139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A059A-E2EB-4D1C-A199-4DB89E8D123C}">
      <dsp:nvSpPr>
        <dsp:cNvPr id="0" name=""/>
        <dsp:cNvSpPr/>
      </dsp:nvSpPr>
      <dsp:spPr>
        <a:xfrm>
          <a:off x="1717539" y="748456"/>
          <a:ext cx="2317395" cy="2317395"/>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3C8BED-F410-4D40-B215-05C6296D490A}">
      <dsp:nvSpPr>
        <dsp:cNvPr id="0" name=""/>
        <dsp:cNvSpPr/>
      </dsp:nvSpPr>
      <dsp:spPr>
        <a:xfrm>
          <a:off x="2181018" y="1211935"/>
          <a:ext cx="1390437" cy="1390437"/>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4BF18B-F784-4DAD-A556-8F0BAA047CC1}">
      <dsp:nvSpPr>
        <dsp:cNvPr id="0" name=""/>
        <dsp:cNvSpPr/>
      </dsp:nvSpPr>
      <dsp:spPr>
        <a:xfrm>
          <a:off x="2644497" y="1675414"/>
          <a:ext cx="463479" cy="463479"/>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562C6-014B-4CA0-8D83-B9D1503B6BA3}">
      <dsp:nvSpPr>
        <dsp:cNvPr id="0" name=""/>
        <dsp:cNvSpPr/>
      </dsp:nvSpPr>
      <dsp:spPr>
        <a:xfrm>
          <a:off x="4380566" y="24008"/>
          <a:ext cx="1182473" cy="579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31750" rIns="31750" bIns="31750" numCol="1" spcCol="1270" anchor="ctr" anchorCtr="0">
          <a:noAutofit/>
        </a:bodyPr>
        <a:lstStyle/>
        <a:p>
          <a:pPr marL="0" lvl="0" indent="0" algn="l" defTabSz="1111250">
            <a:lnSpc>
              <a:spcPct val="90000"/>
            </a:lnSpc>
            <a:spcBef>
              <a:spcPct val="0"/>
            </a:spcBef>
            <a:spcAft>
              <a:spcPct val="35000"/>
            </a:spcAft>
            <a:buNone/>
          </a:pPr>
          <a:r>
            <a:rPr lang="en-SG" sz="2500" kern="1200" dirty="0">
              <a:solidFill>
                <a:schemeClr val="bg1"/>
              </a:solidFill>
            </a:rPr>
            <a:t>Safety</a:t>
          </a:r>
          <a:endParaRPr lang="en-CA" sz="2500" kern="1200" dirty="0">
            <a:solidFill>
              <a:schemeClr val="bg1"/>
            </a:solidFill>
          </a:endParaRPr>
        </a:p>
      </dsp:txBody>
      <dsp:txXfrm>
        <a:off x="4380566" y="24008"/>
        <a:ext cx="1182473" cy="579874"/>
      </dsp:txXfrm>
    </dsp:sp>
    <dsp:sp modelId="{2DB6B163-0755-4613-9FA7-6F3B12BE0432}">
      <dsp:nvSpPr>
        <dsp:cNvPr id="0" name=""/>
        <dsp:cNvSpPr/>
      </dsp:nvSpPr>
      <dsp:spPr>
        <a:xfrm>
          <a:off x="4131492" y="313945"/>
          <a:ext cx="289674"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088BC7-F887-4FA5-A8AE-20E4EC032829}">
      <dsp:nvSpPr>
        <dsp:cNvPr id="0" name=""/>
        <dsp:cNvSpPr/>
      </dsp:nvSpPr>
      <dsp:spPr>
        <a:xfrm rot="5400000">
          <a:off x="2706873" y="483694"/>
          <a:ext cx="1592822" cy="1254096"/>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C64893-A832-44D0-9D57-4BEC96B5366D}">
      <dsp:nvSpPr>
        <dsp:cNvPr id="0" name=""/>
        <dsp:cNvSpPr/>
      </dsp:nvSpPr>
      <dsp:spPr>
        <a:xfrm>
          <a:off x="4410530" y="624186"/>
          <a:ext cx="3978758" cy="675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31750" rIns="31750" bIns="31750" numCol="1" spcCol="1270" anchor="ctr" anchorCtr="0">
          <a:noAutofit/>
        </a:bodyPr>
        <a:lstStyle/>
        <a:p>
          <a:pPr marL="0" lvl="0" indent="0" algn="l" defTabSz="1111250">
            <a:lnSpc>
              <a:spcPct val="90000"/>
            </a:lnSpc>
            <a:spcBef>
              <a:spcPct val="0"/>
            </a:spcBef>
            <a:spcAft>
              <a:spcPct val="35000"/>
            </a:spcAft>
            <a:buNone/>
          </a:pPr>
          <a:r>
            <a:rPr lang="en-SG" sz="2500" kern="1200" dirty="0">
              <a:solidFill>
                <a:schemeClr val="bg1"/>
              </a:solidFill>
            </a:rPr>
            <a:t>Reliability / Availability</a:t>
          </a:r>
          <a:endParaRPr lang="en-CA" sz="2500" kern="1200" dirty="0">
            <a:solidFill>
              <a:schemeClr val="bg1"/>
            </a:solidFill>
          </a:endParaRPr>
        </a:p>
      </dsp:txBody>
      <dsp:txXfrm>
        <a:off x="4410530" y="624186"/>
        <a:ext cx="3978758" cy="675906"/>
      </dsp:txXfrm>
    </dsp:sp>
    <dsp:sp modelId="{FDE1A016-9C73-4647-B1DA-0C742D1B069F}">
      <dsp:nvSpPr>
        <dsp:cNvPr id="0" name=""/>
        <dsp:cNvSpPr/>
      </dsp:nvSpPr>
      <dsp:spPr>
        <a:xfrm>
          <a:off x="4131492" y="989852"/>
          <a:ext cx="289674"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06754C-CE10-46FD-8D83-53D75FE58CE5}">
      <dsp:nvSpPr>
        <dsp:cNvPr id="0" name=""/>
        <dsp:cNvSpPr/>
      </dsp:nvSpPr>
      <dsp:spPr>
        <a:xfrm rot="5400000">
          <a:off x="3048767" y="1149057"/>
          <a:ext cx="1241196" cy="921936"/>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69BF9A-216F-4D81-90AB-2D86A4CF6B89}">
      <dsp:nvSpPr>
        <dsp:cNvPr id="0" name=""/>
        <dsp:cNvSpPr/>
      </dsp:nvSpPr>
      <dsp:spPr>
        <a:xfrm>
          <a:off x="4458291" y="1341661"/>
          <a:ext cx="4505525" cy="675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30480" rIns="30480" bIns="30480" numCol="1" spcCol="1270" anchor="ctr" anchorCtr="0">
          <a:noAutofit/>
        </a:bodyPr>
        <a:lstStyle/>
        <a:p>
          <a:pPr marL="0" lvl="0" indent="0" algn="l" defTabSz="1066800">
            <a:lnSpc>
              <a:spcPct val="90000"/>
            </a:lnSpc>
            <a:spcBef>
              <a:spcPct val="0"/>
            </a:spcBef>
            <a:spcAft>
              <a:spcPct val="35000"/>
            </a:spcAft>
            <a:buNone/>
          </a:pPr>
          <a:r>
            <a:rPr lang="en-SG" sz="2400" kern="1200" dirty="0">
              <a:solidFill>
                <a:schemeClr val="bg1"/>
              </a:solidFill>
            </a:rPr>
            <a:t>Cost reduction</a:t>
          </a:r>
          <a:endParaRPr lang="en-CA" sz="2400" kern="1200" dirty="0">
            <a:solidFill>
              <a:schemeClr val="bg1"/>
            </a:solidFill>
          </a:endParaRPr>
        </a:p>
      </dsp:txBody>
      <dsp:txXfrm>
        <a:off x="4458291" y="1341661"/>
        <a:ext cx="4505525" cy="675906"/>
      </dsp:txXfrm>
    </dsp:sp>
    <dsp:sp modelId="{1C1A9249-68A1-4A35-8D66-A9467395D327}">
      <dsp:nvSpPr>
        <dsp:cNvPr id="0" name=""/>
        <dsp:cNvSpPr/>
      </dsp:nvSpPr>
      <dsp:spPr>
        <a:xfrm>
          <a:off x="4131492" y="1665758"/>
          <a:ext cx="289674"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0EA958-6BE3-4FE4-8DC2-FA55B4A78842}">
      <dsp:nvSpPr>
        <dsp:cNvPr id="0" name=""/>
        <dsp:cNvSpPr/>
      </dsp:nvSpPr>
      <dsp:spPr>
        <a:xfrm rot="5400000">
          <a:off x="3391084" y="1813879"/>
          <a:ext cx="886789" cy="589777"/>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0" y="0"/>
          <a:ext cx="2367935"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kern="1200" dirty="0">
              <a:solidFill>
                <a:schemeClr val="bg1"/>
              </a:solidFill>
            </a:rPr>
            <a:t>Data Preparation</a:t>
          </a:r>
        </a:p>
        <a:p>
          <a:pPr marL="0" lvl="0" indent="0" algn="ctr" defTabSz="889000" rtl="0">
            <a:lnSpc>
              <a:spcPct val="90000"/>
            </a:lnSpc>
            <a:spcBef>
              <a:spcPct val="0"/>
            </a:spcBef>
            <a:spcAft>
              <a:spcPct val="35000"/>
            </a:spcAft>
            <a:buNone/>
          </a:pPr>
          <a:r>
            <a:rPr lang="en-US" sz="1400" kern="1200" dirty="0"/>
            <a:t>Download data </a:t>
          </a:r>
        </a:p>
        <a:p>
          <a:pPr marL="0" lvl="0" indent="0" algn="ctr" defTabSz="889000" rtl="0">
            <a:lnSpc>
              <a:spcPct val="90000"/>
            </a:lnSpc>
            <a:spcBef>
              <a:spcPct val="0"/>
            </a:spcBef>
            <a:spcAft>
              <a:spcPct val="35000"/>
            </a:spcAft>
            <a:buNone/>
          </a:pPr>
          <a:r>
            <a:rPr lang="en-US" sz="1400" kern="1200" dirty="0"/>
            <a:t>Preprocess multivariate time series </a:t>
          </a:r>
        </a:p>
        <a:p>
          <a:pPr marL="0" lvl="0" indent="0" algn="ctr" defTabSz="889000" rtl="0">
            <a:lnSpc>
              <a:spcPct val="90000"/>
            </a:lnSpc>
            <a:spcBef>
              <a:spcPct val="0"/>
            </a:spcBef>
            <a:spcAft>
              <a:spcPct val="35000"/>
            </a:spcAft>
            <a:buNone/>
          </a:pPr>
          <a:r>
            <a:rPr lang="en-US" sz="1400" kern="1200" dirty="0"/>
            <a:t>Split Train / Test</a:t>
          </a:r>
          <a:endParaRPr lang="en-US" sz="2000" kern="1200" dirty="0">
            <a:solidFill>
              <a:schemeClr val="bg1"/>
            </a:solidFill>
            <a:latin typeface="Tenorite" pitchFamily="2" charset="0"/>
          </a:endParaRPr>
        </a:p>
      </dsp:txBody>
      <dsp:txXfrm>
        <a:off x="0" y="1576348"/>
        <a:ext cx="2367935" cy="1576348"/>
      </dsp:txXfrm>
    </dsp:sp>
    <dsp:sp modelId="{A126BA88-D0F9-AF4A-A7BA-0638E32B45F8}">
      <dsp:nvSpPr>
        <dsp:cNvPr id="0" name=""/>
        <dsp:cNvSpPr/>
      </dsp:nvSpPr>
      <dsp:spPr>
        <a:xfrm>
          <a:off x="551462"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2438178" y="0"/>
          <a:ext cx="2367935"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t>Feature Engineering</a:t>
          </a:r>
          <a:endParaRPr lang="en-US" sz="2000" kern="1200" dirty="0">
            <a:latin typeface="Tenorite" pitchFamily="2" charset="0"/>
          </a:endParaRPr>
        </a:p>
        <a:p>
          <a:pPr marL="0" lvl="1" indent="-114300" algn="ctr" defTabSz="622300">
            <a:lnSpc>
              <a:spcPct val="90000"/>
            </a:lnSpc>
            <a:spcBef>
              <a:spcPct val="0"/>
            </a:spcBef>
            <a:spcAft>
              <a:spcPct val="15000"/>
            </a:spcAft>
            <a:buNone/>
          </a:pPr>
          <a:r>
            <a:rPr lang="en-US" sz="1400" kern="1200" dirty="0">
              <a:latin typeface="Tenorite" pitchFamily="2" charset="0"/>
            </a:rPr>
            <a:t>Select Best Predictor Features</a:t>
          </a:r>
        </a:p>
      </dsp:txBody>
      <dsp:txXfrm>
        <a:off x="2438178" y="1576348"/>
        <a:ext cx="2367935" cy="1576348"/>
      </dsp:txXfrm>
    </dsp:sp>
    <dsp:sp modelId="{EFEB790C-BD5C-F54D-9993-F81422A8AD8E}">
      <dsp:nvSpPr>
        <dsp:cNvPr id="0" name=""/>
        <dsp:cNvSpPr/>
      </dsp:nvSpPr>
      <dsp:spPr>
        <a:xfrm>
          <a:off x="3211127"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4884516" y="0"/>
          <a:ext cx="2367935"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t>Train Model, Evaluate, Test &amp; Validate</a:t>
          </a:r>
          <a:endParaRPr lang="en-US" sz="2000" kern="1200" dirty="0">
            <a:latin typeface="Tenorite" pitchFamily="2" charset="0"/>
          </a:endParaRPr>
        </a:p>
        <a:p>
          <a:pPr marL="0" lvl="1" indent="-114300" algn="ctr" defTabSz="622300">
            <a:lnSpc>
              <a:spcPct val="90000"/>
            </a:lnSpc>
            <a:spcBef>
              <a:spcPct val="0"/>
            </a:spcBef>
            <a:spcAft>
              <a:spcPct val="15000"/>
            </a:spcAft>
            <a:buNone/>
          </a:pPr>
          <a:r>
            <a:rPr lang="en-US" sz="1400" kern="1200" dirty="0">
              <a:latin typeface="Tenorite" pitchFamily="2" charset="0"/>
            </a:rPr>
            <a:t>PyTorch</a:t>
          </a:r>
        </a:p>
        <a:p>
          <a:pPr marL="0" lvl="1" indent="-114300" algn="ctr" defTabSz="622300">
            <a:lnSpc>
              <a:spcPct val="90000"/>
            </a:lnSpc>
            <a:spcBef>
              <a:spcPct val="0"/>
            </a:spcBef>
            <a:spcAft>
              <a:spcPct val="15000"/>
            </a:spcAft>
            <a:buNone/>
          </a:pPr>
          <a:r>
            <a:rPr lang="en-US" sz="1400" kern="1200" dirty="0">
              <a:latin typeface="Tenorite" pitchFamily="2" charset="0"/>
            </a:rPr>
            <a:t>LSTM</a:t>
          </a:r>
        </a:p>
      </dsp:txBody>
      <dsp:txXfrm>
        <a:off x="4884516" y="1576348"/>
        <a:ext cx="2367935" cy="1576348"/>
      </dsp:txXfrm>
    </dsp:sp>
    <dsp:sp modelId="{CC076D56-4BB0-7246-9039-788AB439DAF0}">
      <dsp:nvSpPr>
        <dsp:cNvPr id="0" name=""/>
        <dsp:cNvSpPr/>
      </dsp:nvSpPr>
      <dsp:spPr>
        <a:xfrm>
          <a:off x="5650101"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8C9BA8-C3B3-F947-915F-EE2FD2FCA9A5}">
      <dsp:nvSpPr>
        <dsp:cNvPr id="0" name=""/>
        <dsp:cNvSpPr/>
      </dsp:nvSpPr>
      <dsp:spPr>
        <a:xfrm>
          <a:off x="7319180" y="0"/>
          <a:ext cx="2367935"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t>Deploy model</a:t>
          </a:r>
          <a:endParaRPr lang="en-US" sz="2000" kern="1200" dirty="0">
            <a:latin typeface="Tenorite" pitchFamily="2" charset="0"/>
          </a:endParaRPr>
        </a:p>
        <a:p>
          <a:pPr marL="0" lvl="1" indent="-114300" algn="ctr" defTabSz="622300" rtl="0">
            <a:lnSpc>
              <a:spcPct val="90000"/>
            </a:lnSpc>
            <a:spcBef>
              <a:spcPct val="0"/>
            </a:spcBef>
            <a:spcAft>
              <a:spcPct val="15000"/>
            </a:spcAft>
            <a:buNone/>
          </a:pPr>
          <a:r>
            <a:rPr lang="en-US" sz="1400" kern="1200" dirty="0"/>
            <a:t>Build web-app</a:t>
          </a:r>
          <a:endParaRPr lang="en-US" sz="1400" kern="1200" dirty="0">
            <a:latin typeface="Tenorite" pitchFamily="2" charset="0"/>
          </a:endParaRPr>
        </a:p>
        <a:p>
          <a:pPr marL="0" lvl="1" indent="-114300" algn="ctr" defTabSz="622300" rtl="0">
            <a:lnSpc>
              <a:spcPct val="90000"/>
            </a:lnSpc>
            <a:spcBef>
              <a:spcPct val="0"/>
            </a:spcBef>
            <a:spcAft>
              <a:spcPct val="15000"/>
            </a:spcAft>
            <a:buNone/>
          </a:pPr>
          <a:r>
            <a:rPr lang="en-US" sz="1400" kern="1200" dirty="0"/>
            <a:t>Deploy model in docker container &amp; AWS Cloud platform</a:t>
          </a:r>
          <a:endParaRPr lang="en-US" sz="1400" kern="1200" dirty="0">
            <a:latin typeface="Tenorite" pitchFamily="2" charset="0"/>
          </a:endParaRPr>
        </a:p>
      </dsp:txBody>
      <dsp:txXfrm>
        <a:off x="7319180" y="1576348"/>
        <a:ext cx="2367935" cy="1576348"/>
      </dsp:txXfrm>
    </dsp:sp>
    <dsp:sp modelId="{FDF2BC93-305C-D94B-A6C2-ED9CE7F40C2F}">
      <dsp:nvSpPr>
        <dsp:cNvPr id="0" name=""/>
        <dsp:cNvSpPr/>
      </dsp:nvSpPr>
      <dsp:spPr>
        <a:xfrm>
          <a:off x="808907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400054" y="3040375"/>
          <a:ext cx="8914225" cy="591130"/>
        </a:xfrm>
        <a:prstGeom prst="leftRightArrow">
          <a:avLst/>
        </a:prstGeom>
        <a:solidFill>
          <a:schemeClr val="accent2">
            <a:tint val="4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8EE5A-BF97-4E67-9FBB-C85F7A6BFBAC}">
      <dsp:nvSpPr>
        <dsp:cNvPr id="0" name=""/>
        <dsp:cNvSpPr/>
      </dsp:nvSpPr>
      <dsp:spPr>
        <a:xfrm>
          <a:off x="0" y="3173295"/>
          <a:ext cx="4805619"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3B2744-22B4-407A-AAA4-4C46E86C648A}">
      <dsp:nvSpPr>
        <dsp:cNvPr id="0" name=""/>
        <dsp:cNvSpPr/>
      </dsp:nvSpPr>
      <dsp:spPr>
        <a:xfrm>
          <a:off x="0" y="1810314"/>
          <a:ext cx="4805619"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CA36B6-67DF-412C-990B-1C30ECA079AE}">
      <dsp:nvSpPr>
        <dsp:cNvPr id="0" name=""/>
        <dsp:cNvSpPr/>
      </dsp:nvSpPr>
      <dsp:spPr>
        <a:xfrm>
          <a:off x="0" y="447333"/>
          <a:ext cx="4805619"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B49A6D-6017-41AE-BCEC-942F42BAF905}">
      <dsp:nvSpPr>
        <dsp:cNvPr id="0" name=""/>
        <dsp:cNvSpPr/>
      </dsp:nvSpPr>
      <dsp:spPr>
        <a:xfrm>
          <a:off x="1249460" y="498"/>
          <a:ext cx="3556158" cy="446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endParaRPr lang="en-CA" sz="1800" kern="1200" dirty="0"/>
        </a:p>
      </dsp:txBody>
      <dsp:txXfrm>
        <a:off x="1249460" y="498"/>
        <a:ext cx="3556158" cy="446834"/>
      </dsp:txXfrm>
    </dsp:sp>
    <dsp:sp modelId="{42CC21C5-FB71-4DC8-A44D-8A719BB3DA74}">
      <dsp:nvSpPr>
        <dsp:cNvPr id="0" name=""/>
        <dsp:cNvSpPr/>
      </dsp:nvSpPr>
      <dsp:spPr>
        <a:xfrm>
          <a:off x="0" y="498"/>
          <a:ext cx="1249460" cy="446834"/>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CA" sz="1600" kern="1200" dirty="0"/>
            <a:t>Risk Assessment</a:t>
          </a:r>
        </a:p>
      </dsp:txBody>
      <dsp:txXfrm>
        <a:off x="21817" y="22315"/>
        <a:ext cx="1205826" cy="425017"/>
      </dsp:txXfrm>
    </dsp:sp>
    <dsp:sp modelId="{B74DA82A-7C71-477B-81FF-E3AB12B244CE}">
      <dsp:nvSpPr>
        <dsp:cNvPr id="0" name=""/>
        <dsp:cNvSpPr/>
      </dsp:nvSpPr>
      <dsp:spPr>
        <a:xfrm>
          <a:off x="0" y="447333"/>
          <a:ext cx="4805619" cy="89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CA" sz="1200" kern="1200" dirty="0"/>
            <a:t>Assess the risk of the engine after each flight</a:t>
          </a:r>
        </a:p>
      </dsp:txBody>
      <dsp:txXfrm>
        <a:off x="0" y="447333"/>
        <a:ext cx="4805619" cy="893804"/>
      </dsp:txXfrm>
    </dsp:sp>
    <dsp:sp modelId="{E3B8A915-9D4B-4A0F-A67F-F214D27EB145}">
      <dsp:nvSpPr>
        <dsp:cNvPr id="0" name=""/>
        <dsp:cNvSpPr/>
      </dsp:nvSpPr>
      <dsp:spPr>
        <a:xfrm>
          <a:off x="1249460" y="1363479"/>
          <a:ext cx="3556158" cy="446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endParaRPr lang="en-CA" sz="1800" kern="1200"/>
        </a:p>
      </dsp:txBody>
      <dsp:txXfrm>
        <a:off x="1249460" y="1363479"/>
        <a:ext cx="3556158" cy="446834"/>
      </dsp:txXfrm>
    </dsp:sp>
    <dsp:sp modelId="{7E47BE9F-B885-43AF-9102-B018ADD0E27C}">
      <dsp:nvSpPr>
        <dsp:cNvPr id="0" name=""/>
        <dsp:cNvSpPr/>
      </dsp:nvSpPr>
      <dsp:spPr>
        <a:xfrm>
          <a:off x="0" y="1363479"/>
          <a:ext cx="1249460" cy="446834"/>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CA" sz="1600" kern="1200" dirty="0"/>
            <a:t>Health Notification</a:t>
          </a:r>
        </a:p>
      </dsp:txBody>
      <dsp:txXfrm>
        <a:off x="21817" y="1385296"/>
        <a:ext cx="1205826" cy="425017"/>
      </dsp:txXfrm>
    </dsp:sp>
    <dsp:sp modelId="{DCEC8D31-717A-480F-A0DB-91C10D2DD2B1}">
      <dsp:nvSpPr>
        <dsp:cNvPr id="0" name=""/>
        <dsp:cNvSpPr/>
      </dsp:nvSpPr>
      <dsp:spPr>
        <a:xfrm>
          <a:off x="0" y="1810314"/>
          <a:ext cx="4805619" cy="89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CA" sz="1200" kern="1200" dirty="0"/>
            <a:t>Provide equipment health alert to aircraft maintenance teams</a:t>
          </a:r>
        </a:p>
      </dsp:txBody>
      <dsp:txXfrm>
        <a:off x="0" y="1810314"/>
        <a:ext cx="4805619" cy="893804"/>
      </dsp:txXfrm>
    </dsp:sp>
    <dsp:sp modelId="{87B28901-BFC1-4973-8EB4-ABD6B9E7A4FD}">
      <dsp:nvSpPr>
        <dsp:cNvPr id="0" name=""/>
        <dsp:cNvSpPr/>
      </dsp:nvSpPr>
      <dsp:spPr>
        <a:xfrm>
          <a:off x="1249460" y="2726460"/>
          <a:ext cx="3556158" cy="446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endParaRPr lang="en-CA" sz="1800" kern="1200"/>
        </a:p>
      </dsp:txBody>
      <dsp:txXfrm>
        <a:off x="1249460" y="2726460"/>
        <a:ext cx="3556158" cy="446834"/>
      </dsp:txXfrm>
    </dsp:sp>
    <dsp:sp modelId="{E12E7784-65B8-4C9C-B3E1-2A0E37FE780A}">
      <dsp:nvSpPr>
        <dsp:cNvPr id="0" name=""/>
        <dsp:cNvSpPr/>
      </dsp:nvSpPr>
      <dsp:spPr>
        <a:xfrm>
          <a:off x="0" y="2726460"/>
          <a:ext cx="1249460" cy="446834"/>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CA" sz="1800" kern="1200" dirty="0"/>
            <a:t>RUL Prediction</a:t>
          </a:r>
        </a:p>
      </dsp:txBody>
      <dsp:txXfrm>
        <a:off x="21817" y="2748277"/>
        <a:ext cx="1205826" cy="425017"/>
      </dsp:txXfrm>
    </dsp:sp>
    <dsp:sp modelId="{C80FDF6A-94D3-4829-96CB-10581AD76CFF}">
      <dsp:nvSpPr>
        <dsp:cNvPr id="0" name=""/>
        <dsp:cNvSpPr/>
      </dsp:nvSpPr>
      <dsp:spPr>
        <a:xfrm>
          <a:off x="0" y="3173295"/>
          <a:ext cx="4805619" cy="89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CA" sz="1200" kern="1200" dirty="0"/>
            <a:t>Predict remaining useful life for engines</a:t>
          </a:r>
        </a:p>
        <a:p>
          <a:pPr marL="114300" lvl="1" indent="-114300" algn="l" defTabSz="533400">
            <a:lnSpc>
              <a:spcPct val="90000"/>
            </a:lnSpc>
            <a:spcBef>
              <a:spcPct val="0"/>
            </a:spcBef>
            <a:spcAft>
              <a:spcPct val="15000"/>
            </a:spcAft>
            <a:buChar char="•"/>
          </a:pPr>
          <a:r>
            <a:rPr lang="en-CA" sz="1200" kern="1200" dirty="0"/>
            <a:t>Provide guidance on fitness-for-service for medium POF engines</a:t>
          </a:r>
        </a:p>
        <a:p>
          <a:pPr marL="114300" lvl="1" indent="-114300" algn="l" defTabSz="533400">
            <a:lnSpc>
              <a:spcPct val="90000"/>
            </a:lnSpc>
            <a:spcBef>
              <a:spcPct val="0"/>
            </a:spcBef>
            <a:spcAft>
              <a:spcPct val="15000"/>
            </a:spcAft>
            <a:buChar char="•"/>
          </a:pPr>
          <a:r>
            <a:rPr lang="en-CA" sz="1200" kern="1200" dirty="0"/>
            <a:t>Schedule maintenance for applicable medium and high POF engines</a:t>
          </a:r>
        </a:p>
      </dsp:txBody>
      <dsp:txXfrm>
        <a:off x="0" y="3173295"/>
        <a:ext cx="4805619" cy="8938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81504"/>
          <a:ext cx="9779182" cy="0"/>
        </a:xfrm>
        <a:prstGeom prst="line">
          <a:avLst/>
        </a:prstGeom>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9819"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05463"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655770" y="890053"/>
          <a:ext cx="2321488"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Data Collection, Preparation and Pre-processing</a:t>
          </a:r>
        </a:p>
      </dsp:txBody>
      <dsp:txXfrm>
        <a:off x="655770" y="890053"/>
        <a:ext cx="2321488" cy="1291450"/>
      </dsp:txXfrm>
    </dsp:sp>
    <dsp:sp modelId="{8E3FB235-DF38-476B-9A0E-B1E583D50944}">
      <dsp:nvSpPr>
        <dsp:cNvPr id="0" name=""/>
        <dsp:cNvSpPr/>
      </dsp:nvSpPr>
      <dsp:spPr>
        <a:xfrm>
          <a:off x="655770" y="436300"/>
          <a:ext cx="2321488"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Week 6</a:t>
          </a:r>
        </a:p>
      </dsp:txBody>
      <dsp:txXfrm>
        <a:off x="655770" y="436300"/>
        <a:ext cx="2321488" cy="453752"/>
      </dsp:txXfrm>
    </dsp:sp>
    <dsp:sp modelId="{9AA05CE5-209F-4AD9-BE2C-2A69F76DA8F4}">
      <dsp:nvSpPr>
        <dsp:cNvPr id="0" name=""/>
        <dsp:cNvSpPr/>
      </dsp:nvSpPr>
      <dsp:spPr>
        <a:xfrm>
          <a:off x="230245"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89408" y="2140666"/>
          <a:ext cx="81675" cy="81675"/>
        </a:xfrm>
        <a:prstGeom prst="ellipse">
          <a:avLst/>
        </a:prstGeom>
        <a:solidFill>
          <a:schemeClr val="accent2">
            <a:shade val="90000"/>
            <a:hueOff val="0"/>
            <a:satOff val="0"/>
            <a:lumOff val="0"/>
            <a:alphaOff val="0"/>
          </a:schemeClr>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07641" y="3539404"/>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743285" y="3575048"/>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292766" y="2181504"/>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Model Selection, Training and Evaluation</a:t>
          </a:r>
        </a:p>
      </dsp:txBody>
      <dsp:txXfrm>
        <a:off x="2292766" y="2181504"/>
        <a:ext cx="2311834" cy="1291450"/>
      </dsp:txXfrm>
    </dsp:sp>
    <dsp:sp modelId="{223C5207-4FA2-4A6C-8F43-20BD55767C99}">
      <dsp:nvSpPr>
        <dsp:cNvPr id="0" name=""/>
        <dsp:cNvSpPr/>
      </dsp:nvSpPr>
      <dsp:spPr>
        <a:xfrm>
          <a:off x="2292766" y="3472954"/>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Week 6-8</a:t>
          </a:r>
        </a:p>
      </dsp:txBody>
      <dsp:txXfrm>
        <a:off x="2292766" y="3472954"/>
        <a:ext cx="2311834" cy="453752"/>
      </dsp:txXfrm>
    </dsp:sp>
    <dsp:sp modelId="{4FE5EB5D-4CEF-4D0D-9394-0534E61844BE}">
      <dsp:nvSpPr>
        <dsp:cNvPr id="0" name=""/>
        <dsp:cNvSpPr/>
      </dsp:nvSpPr>
      <dsp:spPr>
        <a:xfrm>
          <a:off x="1868067" y="2181504"/>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262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331841"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367485"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916965" y="890053"/>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Model App Building</a:t>
          </a:r>
        </a:p>
      </dsp:txBody>
      <dsp:txXfrm>
        <a:off x="3916965" y="890053"/>
        <a:ext cx="2311834" cy="1291450"/>
      </dsp:txXfrm>
    </dsp:sp>
    <dsp:sp modelId="{2D6C7916-1130-46A8-833B-A6278CBD2192}">
      <dsp:nvSpPr>
        <dsp:cNvPr id="0" name=""/>
        <dsp:cNvSpPr/>
      </dsp:nvSpPr>
      <dsp:spPr>
        <a:xfrm>
          <a:off x="3916965" y="436300"/>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Week 8-10</a:t>
          </a:r>
        </a:p>
      </dsp:txBody>
      <dsp:txXfrm>
        <a:off x="3916965" y="436300"/>
        <a:ext cx="2311834" cy="453752"/>
      </dsp:txXfrm>
    </dsp:sp>
    <dsp:sp modelId="{4D953791-5C2F-4A75-A8F4-6ED7EAB5E015}">
      <dsp:nvSpPr>
        <dsp:cNvPr id="0" name=""/>
        <dsp:cNvSpPr/>
      </dsp:nvSpPr>
      <dsp:spPr>
        <a:xfrm>
          <a:off x="3492267"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4504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4956041" y="3539404"/>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4991685" y="3575048"/>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541165" y="2181504"/>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Deploy app on AWS</a:t>
          </a:r>
        </a:p>
      </dsp:txBody>
      <dsp:txXfrm>
        <a:off x="5541165" y="2181504"/>
        <a:ext cx="2311834" cy="1291450"/>
      </dsp:txXfrm>
    </dsp:sp>
    <dsp:sp modelId="{7C1E6B4A-59F7-4018-A403-E1CCAEE78BA1}">
      <dsp:nvSpPr>
        <dsp:cNvPr id="0" name=""/>
        <dsp:cNvSpPr/>
      </dsp:nvSpPr>
      <dsp:spPr>
        <a:xfrm>
          <a:off x="5541165" y="3472954"/>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Week 11-13</a:t>
          </a:r>
        </a:p>
      </dsp:txBody>
      <dsp:txXfrm>
        <a:off x="5541165" y="3472954"/>
        <a:ext cx="2311834" cy="453752"/>
      </dsp:txXfrm>
    </dsp:sp>
    <dsp:sp modelId="{A03C5372-D306-43AC-B406-6F8183849431}">
      <dsp:nvSpPr>
        <dsp:cNvPr id="0" name=""/>
        <dsp:cNvSpPr/>
      </dsp:nvSpPr>
      <dsp:spPr>
        <a:xfrm>
          <a:off x="5116467" y="2181504"/>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0746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580241"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615885"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165365" y="890053"/>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Project Close-out</a:t>
          </a:r>
          <a:endParaRPr lang="en-US" sz="1300" b="1" kern="1200" dirty="0">
            <a:solidFill>
              <a:schemeClr val="bg1"/>
            </a:solidFill>
            <a:latin typeface="Tenorite" pitchFamily="2" charset="0"/>
          </a:endParaRPr>
        </a:p>
      </dsp:txBody>
      <dsp:txXfrm>
        <a:off x="7165365" y="890053"/>
        <a:ext cx="2311834" cy="1291450"/>
      </dsp:txXfrm>
    </dsp:sp>
    <dsp:sp modelId="{3FA5D5AE-9CAE-4D19-9765-BCEE62095312}">
      <dsp:nvSpPr>
        <dsp:cNvPr id="0" name=""/>
        <dsp:cNvSpPr/>
      </dsp:nvSpPr>
      <dsp:spPr>
        <a:xfrm>
          <a:off x="7165365" y="436300"/>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Week 14-16</a:t>
          </a:r>
        </a:p>
      </dsp:txBody>
      <dsp:txXfrm>
        <a:off x="7165365" y="436300"/>
        <a:ext cx="2311834" cy="453752"/>
      </dsp:txXfrm>
    </dsp:sp>
    <dsp:sp modelId="{FE6CA7EB-68EC-4E76-9051-08C4CF370101}">
      <dsp:nvSpPr>
        <dsp:cNvPr id="0" name=""/>
        <dsp:cNvSpPr/>
      </dsp:nvSpPr>
      <dsp:spPr>
        <a:xfrm>
          <a:off x="6740667"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698885"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t>The data for this project is sourced from Nasa's C-MAPSS tool.  its a tool for simulating realistic large commercial turbofan engine.it can simulate operations ranging from sea level to 40k feet, Mach numbers from 0 to 0.9 and various temperatures. </a:t>
            </a:r>
          </a:p>
          <a:p>
            <a:pPr marL="0" lvl="0" indent="0" algn="l" rtl="0">
              <a:spcBef>
                <a:spcPts val="0"/>
              </a:spcBef>
              <a:spcAft>
                <a:spcPts val="0"/>
              </a:spcAft>
              <a:buNone/>
            </a:pPr>
            <a:endParaRPr lang="en-US" dirty="0"/>
          </a:p>
          <a:p>
            <a:pPr marL="457200" lvl="0" indent="-298450" algn="l" rtl="0">
              <a:spcBef>
                <a:spcPts val="0"/>
              </a:spcBef>
              <a:spcAft>
                <a:spcPts val="0"/>
              </a:spcAft>
              <a:buClr>
                <a:schemeClr val="dk1"/>
              </a:buClr>
              <a:buSzPts val="1100"/>
              <a:buChar char="●"/>
            </a:pPr>
            <a:r>
              <a:rPr lang="en-US" dirty="0">
                <a:solidFill>
                  <a:schemeClr val="dk1"/>
                </a:solidFill>
              </a:rPr>
              <a:t>Turbofan engines, like many systems, experience some form of degradation over their lifetime</a:t>
            </a:r>
          </a:p>
          <a:p>
            <a:pPr marL="457200" lvl="0" indent="-298450" algn="l" rtl="0">
              <a:spcBef>
                <a:spcPts val="0"/>
              </a:spcBef>
              <a:spcAft>
                <a:spcPts val="0"/>
              </a:spcAft>
              <a:buClr>
                <a:schemeClr val="dk1"/>
              </a:buClr>
              <a:buSzPts val="1100"/>
              <a:buChar char="●"/>
            </a:pPr>
            <a:r>
              <a:rPr lang="en-US" dirty="0">
                <a:solidFill>
                  <a:schemeClr val="dk1"/>
                </a:solidFill>
              </a:rPr>
              <a:t>This methodology of using sensor data in combination with intelligent methods for prognostics and health management is known as condition-based maintenance (CBM)</a:t>
            </a:r>
          </a:p>
          <a:p>
            <a:pPr marL="914400" lvl="1" indent="-298450" algn="l" rtl="0">
              <a:spcBef>
                <a:spcPts val="0"/>
              </a:spcBef>
              <a:spcAft>
                <a:spcPts val="0"/>
              </a:spcAft>
              <a:buClr>
                <a:schemeClr val="dk1"/>
              </a:buClr>
              <a:buSzPts val="1100"/>
              <a:buChar char="○"/>
            </a:pPr>
            <a:r>
              <a:rPr lang="en-US" dirty="0">
                <a:solidFill>
                  <a:schemeClr val="dk1"/>
                </a:solidFill>
              </a:rPr>
              <a:t>For safety reasons, effective CBM solutions are achieved when the RUL predictions are early or exact, as opposed to late (post fault/failure)</a:t>
            </a:r>
            <a:endParaRPr lang="en-US" dirty="0"/>
          </a:p>
          <a:p>
            <a:endParaRPr lang="en-CA" dirty="0"/>
          </a:p>
          <a:p>
            <a:r>
              <a:rPr lang="en-CA" dirty="0"/>
              <a:t>Replacement of commercial engine costs $18M - $30M</a:t>
            </a:r>
          </a:p>
          <a:p>
            <a:r>
              <a:rPr lang="en-CA" dirty="0"/>
              <a:t>Maximize engine run time without failure to generate record revenues for our organization</a:t>
            </a:r>
          </a:p>
          <a:p>
            <a:r>
              <a:rPr lang="en-US" dirty="0"/>
              <a:t>The task was to estimate remaining life of an unspecified system using historical data only irrespective of the underlying physical process</a:t>
            </a:r>
          </a:p>
          <a:p>
            <a:endParaRPr lang="en-US" dirty="0"/>
          </a:p>
          <a:p>
            <a:r>
              <a:rPr lang="en-US" dirty="0"/>
              <a:t>The traditional approach is cost and inefficient</a:t>
            </a:r>
          </a:p>
          <a:p>
            <a:pPr marL="285750" marR="0" lvl="0" indent="-285750" algn="l" rtl="0">
              <a:lnSpc>
                <a:spcPct val="200000"/>
              </a:lnSpc>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Engineering specialists to calculate the desired outcome</a:t>
            </a:r>
            <a:endParaRPr lang="en-US" dirty="0"/>
          </a:p>
          <a:p>
            <a:pPr marL="285750" marR="0" lvl="0" indent="-285750" algn="l" rtl="0">
              <a:lnSpc>
                <a:spcPct val="200000"/>
              </a:lnSpc>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Tedious and lengthy to process large datasets</a:t>
            </a:r>
            <a:endParaRPr lang="en-US" dirty="0"/>
          </a:p>
          <a:p>
            <a:pPr marL="285750" marR="0" lvl="0" indent="-285750" algn="l" rtl="0">
              <a:lnSpc>
                <a:spcPct val="200000"/>
              </a:lnSpc>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Subjective performance based on the personnel doing the analysis</a:t>
            </a:r>
            <a:endParaRPr lang="en-US" dirty="0"/>
          </a:p>
          <a:p>
            <a:pPr marL="285750" marR="0" lvl="0" indent="-285750" algn="l" rtl="0">
              <a:lnSpc>
                <a:spcPct val="200000"/>
              </a:lnSpc>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Costly and Inefficient </a:t>
            </a:r>
          </a:p>
          <a:p>
            <a:pPr marL="285750" marR="0" lvl="0" indent="-285750" algn="l" rtl="0">
              <a:lnSpc>
                <a:spcPct val="200000"/>
              </a:lnSpc>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Physical data collection until failure is dangerous</a:t>
            </a:r>
            <a:endParaRPr lang="en-US" dirty="0"/>
          </a:p>
          <a:p>
            <a:endParaRPr lang="en-CA" dirty="0"/>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dirty="0"/>
          </a:p>
        </p:txBody>
      </p:sp>
    </p:spTree>
    <p:extLst>
      <p:ext uri="{BB962C8B-B14F-4D97-AF65-F5344CB8AC3E}">
        <p14:creationId xmlns:p14="http://schemas.microsoft.com/office/powerpoint/2010/main" val="1440609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b0db7e4ba1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Engines 1 and 3 are in operating condition 1 only.</a:t>
            </a:r>
            <a:endParaRPr dirty="0"/>
          </a:p>
          <a:p>
            <a:pPr marL="0" lvl="0" indent="0" algn="l" rtl="0">
              <a:spcBef>
                <a:spcPts val="0"/>
              </a:spcBef>
              <a:spcAft>
                <a:spcPts val="0"/>
              </a:spcAft>
              <a:buNone/>
            </a:pPr>
            <a:r>
              <a:rPr lang="en-US" dirty="0"/>
              <a:t>Engines 2 and 4 are a mixture of all operating conditions.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 total of 790 engines was included.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Train data consisted of engines run to failure.</a:t>
            </a:r>
            <a:endParaRPr dirty="0"/>
          </a:p>
          <a:p>
            <a:pPr marL="0" lvl="0" indent="0" algn="l" rtl="0">
              <a:spcBef>
                <a:spcPts val="0"/>
              </a:spcBef>
              <a:spcAft>
                <a:spcPts val="0"/>
              </a:spcAft>
              <a:buNone/>
            </a:pPr>
            <a:r>
              <a:rPr lang="en-US" dirty="0"/>
              <a:t>Test data withheld sensor data close to failure.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We used the train data to build and validate our </a:t>
            </a:r>
            <a:r>
              <a:rPr lang="en-US" dirty="0" err="1"/>
              <a:t>QuAM</a:t>
            </a:r>
            <a:r>
              <a:rPr lang="en-US" dirty="0"/>
              <a:t>.</a:t>
            </a:r>
            <a:endParaRPr dirty="0"/>
          </a:p>
        </p:txBody>
      </p:sp>
      <p:sp>
        <p:nvSpPr>
          <p:cNvPr id="244" name="Google Shape;244;gb0db7e4ba1_0_3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solidFill>
                  <a:srgbClr val="525252"/>
                </a:solidFill>
                <a:effectLst/>
                <a:latin typeface="Proxima Nova"/>
                <a:ea typeface="Proxima Nova"/>
                <a:cs typeface="Proxima Nova"/>
              </a:rPr>
              <a:t>By leveraging rich data sources and machine learning techniques, predictive maintenance has huge potential to: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800" dirty="0">
                <a:solidFill>
                  <a:srgbClr val="525252"/>
                </a:solidFill>
                <a:effectLst/>
                <a:latin typeface="Proxima Nova"/>
                <a:ea typeface="Proxima Nova"/>
                <a:cs typeface="Proxima Nova"/>
              </a:rPr>
              <a:t>save lives of service members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800" dirty="0">
                <a:solidFill>
                  <a:srgbClr val="525252"/>
                </a:solidFill>
                <a:effectLst/>
                <a:latin typeface="Proxima Nova"/>
                <a:ea typeface="Proxima Nova"/>
                <a:cs typeface="Proxima Nova"/>
              </a:rPr>
              <a:t>increase mission readiness and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800" dirty="0">
                <a:solidFill>
                  <a:srgbClr val="525252"/>
                </a:solidFill>
                <a:effectLst/>
                <a:latin typeface="Proxima Nova"/>
                <a:ea typeface="Proxima Nova"/>
                <a:cs typeface="Proxima Nova"/>
              </a:rPr>
              <a:t>drastically reduce costs, </a:t>
            </a:r>
            <a:endParaRPr lang="en-CA" sz="1800" dirty="0">
              <a:effectLst/>
              <a:latin typeface="Calibri" panose="020F0502020204030204" pitchFamily="34" charset="0"/>
              <a:ea typeface="Calibri" panose="020F0502020204030204" pitchFamily="34" charset="0"/>
            </a:endParaRPr>
          </a:p>
          <a:p>
            <a:endParaRPr lang="en-CA" dirty="0"/>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dirty="0"/>
          </a:p>
        </p:txBody>
      </p:sp>
    </p:spTree>
    <p:extLst>
      <p:ext uri="{BB962C8B-B14F-4D97-AF65-F5344CB8AC3E}">
        <p14:creationId xmlns:p14="http://schemas.microsoft.com/office/powerpoint/2010/main" val="3007872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t>The data for this project is sourced from Nasa's C-MAPSS tool.  its a tool for simulating realistic large commercial turbofan engine.it can simulate operations ranging from sea level to 40k feet, Mach numbers from 0 to 0.9 and various temperatures. </a:t>
            </a:r>
          </a:p>
          <a:p>
            <a:pPr marL="0" lvl="0" indent="0" algn="l" rtl="0">
              <a:spcBef>
                <a:spcPts val="0"/>
              </a:spcBef>
              <a:spcAft>
                <a:spcPts val="0"/>
              </a:spcAft>
              <a:buNone/>
            </a:pPr>
            <a:endParaRPr lang="en-US" dirty="0"/>
          </a:p>
          <a:p>
            <a:pPr marL="457200" lvl="0" indent="-298450" algn="l" rtl="0">
              <a:spcBef>
                <a:spcPts val="0"/>
              </a:spcBef>
              <a:spcAft>
                <a:spcPts val="0"/>
              </a:spcAft>
              <a:buClr>
                <a:schemeClr val="dk1"/>
              </a:buClr>
              <a:buSzPts val="1100"/>
              <a:buChar char="●"/>
            </a:pPr>
            <a:r>
              <a:rPr lang="en-US" dirty="0">
                <a:solidFill>
                  <a:schemeClr val="dk1"/>
                </a:solidFill>
              </a:rPr>
              <a:t>Turbofan engines, like many systems, experience some form of degradation over their lifetime</a:t>
            </a:r>
          </a:p>
          <a:p>
            <a:pPr marL="457200" lvl="0" indent="-298450" algn="l" rtl="0">
              <a:spcBef>
                <a:spcPts val="0"/>
              </a:spcBef>
              <a:spcAft>
                <a:spcPts val="0"/>
              </a:spcAft>
              <a:buClr>
                <a:schemeClr val="dk1"/>
              </a:buClr>
              <a:buSzPts val="1100"/>
              <a:buChar char="●"/>
            </a:pPr>
            <a:r>
              <a:rPr lang="en-US" dirty="0">
                <a:solidFill>
                  <a:schemeClr val="dk1"/>
                </a:solidFill>
              </a:rPr>
              <a:t>This methodology of using sensor data in combination with intelligent methods for prognostics and health management is known as condition-based maintenance (CBM)</a:t>
            </a:r>
          </a:p>
          <a:p>
            <a:pPr marL="914400" lvl="1" indent="-298450" algn="l" rtl="0">
              <a:spcBef>
                <a:spcPts val="0"/>
              </a:spcBef>
              <a:spcAft>
                <a:spcPts val="0"/>
              </a:spcAft>
              <a:buClr>
                <a:schemeClr val="dk1"/>
              </a:buClr>
              <a:buSzPts val="1100"/>
              <a:buChar char="○"/>
            </a:pPr>
            <a:r>
              <a:rPr lang="en-US" dirty="0">
                <a:solidFill>
                  <a:schemeClr val="dk1"/>
                </a:solidFill>
              </a:rPr>
              <a:t>For safety reasons, effective CBM solutions are achieved when the RUL predictions are early or exact, as opposed to late (post fault/failure)</a:t>
            </a:r>
            <a:endParaRPr lang="en-US" dirty="0"/>
          </a:p>
          <a:p>
            <a:endParaRPr lang="en-CA" dirty="0"/>
          </a:p>
          <a:p>
            <a:r>
              <a:rPr lang="en-CA" dirty="0"/>
              <a:t>Replacement of commercial engine costs $18M - $30M</a:t>
            </a:r>
          </a:p>
          <a:p>
            <a:r>
              <a:rPr lang="en-CA" dirty="0"/>
              <a:t>Maximize engine run time without failure to generate record revenues for our organization</a:t>
            </a:r>
          </a:p>
          <a:p>
            <a:r>
              <a:rPr lang="en-US" dirty="0"/>
              <a:t>The task was to estimate remaining life of an unspecified system using historical data only irrespective of the underlying physical process</a:t>
            </a:r>
          </a:p>
          <a:p>
            <a:endParaRPr lang="en-US" dirty="0"/>
          </a:p>
          <a:p>
            <a:r>
              <a:rPr lang="en-US" dirty="0"/>
              <a:t>The traditional approach is cost and inefficient</a:t>
            </a:r>
          </a:p>
          <a:p>
            <a:pPr marL="285750" marR="0" lvl="0" indent="-285750" algn="l" rtl="0">
              <a:lnSpc>
                <a:spcPct val="200000"/>
              </a:lnSpc>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Engineering specialists to calculate the desired outcome</a:t>
            </a:r>
            <a:endParaRPr lang="en-US" dirty="0"/>
          </a:p>
          <a:p>
            <a:pPr marL="285750" marR="0" lvl="0" indent="-285750" algn="l" rtl="0">
              <a:lnSpc>
                <a:spcPct val="200000"/>
              </a:lnSpc>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Tedious and lengthy to process large datasets</a:t>
            </a:r>
            <a:endParaRPr lang="en-US" dirty="0"/>
          </a:p>
          <a:p>
            <a:pPr marL="285750" marR="0" lvl="0" indent="-285750" algn="l" rtl="0">
              <a:lnSpc>
                <a:spcPct val="200000"/>
              </a:lnSpc>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Subjective performance based on the personnel doing the analysis</a:t>
            </a:r>
            <a:endParaRPr lang="en-US" dirty="0"/>
          </a:p>
          <a:p>
            <a:pPr marL="285750" marR="0" lvl="0" indent="-285750" algn="l" rtl="0">
              <a:lnSpc>
                <a:spcPct val="200000"/>
              </a:lnSpc>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Costly and Inefficient </a:t>
            </a:r>
          </a:p>
          <a:p>
            <a:pPr marL="285750" marR="0" lvl="0" indent="-285750" algn="l" rtl="0">
              <a:lnSpc>
                <a:spcPct val="200000"/>
              </a:lnSpc>
              <a:spcBef>
                <a:spcPts val="0"/>
              </a:spcBef>
              <a:spcAft>
                <a:spcPts val="0"/>
              </a:spcAft>
              <a:buClr>
                <a:schemeClr val="dk1"/>
              </a:buClr>
              <a:buSzPts val="1800"/>
              <a:buFont typeface="Arial"/>
              <a:buChar char="•"/>
            </a:pPr>
            <a:r>
              <a:rPr lang="en-US" sz="1200" dirty="0">
                <a:solidFill>
                  <a:schemeClr val="dk1"/>
                </a:solidFill>
                <a:latin typeface="Calibri"/>
                <a:ea typeface="Calibri"/>
                <a:cs typeface="Calibri"/>
                <a:sym typeface="Calibri"/>
              </a:rPr>
              <a:t>Physical data collection until failure is dangerous</a:t>
            </a:r>
            <a:endParaRPr lang="en-US" dirty="0"/>
          </a:p>
          <a:p>
            <a:endParaRPr lang="en-CA" dirty="0"/>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2783110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pPr algn="l" fontAlgn="base"/>
            <a:r>
              <a:rPr lang="en-US" b="0" i="0" dirty="0">
                <a:solidFill>
                  <a:srgbClr val="3C4043"/>
                </a:solidFill>
                <a:effectLst/>
                <a:latin typeface="Inter"/>
              </a:rPr>
              <a:t>This data set is the Kaggle version of the very well-known public data set for asset degradation modeling from NASA. It includes Run-to-Failure simulated data from turbo fan jet engines.</a:t>
            </a:r>
          </a:p>
          <a:p>
            <a:pPr algn="l" fontAlgn="base"/>
            <a:endParaRPr lang="en-US" b="0" i="0" dirty="0">
              <a:solidFill>
                <a:srgbClr val="3C4043"/>
              </a:solidFill>
              <a:effectLst/>
              <a:latin typeface="Inter"/>
            </a:endParaRPr>
          </a:p>
          <a:p>
            <a:pPr algn="l" fontAlgn="base"/>
            <a:r>
              <a:rPr lang="en-US" b="0" i="0" dirty="0">
                <a:solidFill>
                  <a:srgbClr val="3C4043"/>
                </a:solidFill>
                <a:effectLst/>
                <a:latin typeface="Inter"/>
              </a:rPr>
              <a:t>Engine degradation simulation was carried out using C-MAPSS. Four different were sets simulated under different combinations of operational conditions and fault modes. Records several sensor channels to characterize fault evolution. </a:t>
            </a:r>
          </a:p>
          <a:p>
            <a:pPr algn="l" fontAlgn="base"/>
            <a:r>
              <a:rPr lang="en-US" b="0" i="0" dirty="0">
                <a:solidFill>
                  <a:srgbClr val="3C4043"/>
                </a:solidFill>
                <a:effectLst/>
                <a:latin typeface="Inter"/>
              </a:rPr>
              <a:t>The data set was provided by the Prognostics </a:t>
            </a:r>
            <a:r>
              <a:rPr lang="en-US" b="0" i="0" dirty="0" err="1">
                <a:solidFill>
                  <a:srgbClr val="3C4043"/>
                </a:solidFill>
                <a:effectLst/>
                <a:latin typeface="Inter"/>
              </a:rPr>
              <a:t>CoE</a:t>
            </a:r>
            <a:r>
              <a:rPr lang="en-US" b="0" i="0" dirty="0">
                <a:solidFill>
                  <a:srgbClr val="3C4043"/>
                </a:solidFill>
                <a:effectLst/>
                <a:latin typeface="Inter"/>
              </a:rPr>
              <a:t> at NASA Ames.</a:t>
            </a:r>
          </a:p>
          <a:p>
            <a:pPr algn="l" fontAlgn="base"/>
            <a:endParaRPr lang="en-US" b="0" i="0" dirty="0">
              <a:solidFill>
                <a:srgbClr val="3C4043"/>
              </a:solidFill>
              <a:effectLst/>
              <a:latin typeface="Inter"/>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solidFill>
                  <a:schemeClr val="dk1"/>
                </a:solidFill>
                <a:latin typeface="Calibri"/>
                <a:ea typeface="Calibri"/>
                <a:cs typeface="Calibri"/>
                <a:sym typeface="Calibri"/>
              </a:rPr>
              <a:t>Simulated sensor data generated using Commercial Modular Aero-Propulsion System Simulation (C-MAPSS) from NASA</a:t>
            </a:r>
          </a:p>
          <a:p>
            <a:pPr algn="l" fontAlgn="base"/>
            <a:endParaRPr lang="en-US" b="0" i="0" dirty="0">
              <a:solidFill>
                <a:srgbClr val="3C4043"/>
              </a:solidFill>
              <a:effectLst/>
              <a:latin typeface="Inter"/>
            </a:endParaRPr>
          </a:p>
          <a:p>
            <a:endParaRPr lang="en-CA" dirty="0"/>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2133422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Atmospheric Features: These features represent the ambient air conditions in front of the engine. Assuming ideal dry air properties, we can calculate the air density and speed of sound directly from the pressure and temperature, and flow velocity entering the engine using the provided </a:t>
            </a:r>
            <a:r>
              <a:rPr lang="en-US" dirty="0" err="1"/>
              <a:t>mach</a:t>
            </a:r>
            <a:r>
              <a:rPr lang="en-US" dirty="0"/>
              <a:t> number. Using these we can further calculate the mass flow rate of air entering the engine.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Performance Features: The efficiency of the compressor is directly related to the pressure ratio between the outlet and inlet.</a:t>
            </a:r>
          </a:p>
          <a:p>
            <a:pPr marL="0" lvl="0" indent="0" algn="l" rtl="0">
              <a:spcBef>
                <a:spcPts val="0"/>
              </a:spcBef>
              <a:spcAft>
                <a:spcPts val="0"/>
              </a:spcAft>
              <a:buNone/>
            </a:pPr>
            <a:r>
              <a:rPr lang="en-US" dirty="0"/>
              <a:t>But we don’t have the pressure between the LPC and HPC. Assuming an ideal compressor, the efficiency can be calculated using the temperatures at the outlet and inlets. This gives a proxy to the efficiency of the HPC, which is the other variable used to model the engine wear.</a:t>
            </a:r>
          </a:p>
          <a:p>
            <a:endParaRPr lang="en-CA" dirty="0"/>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dirty="0"/>
          </a:p>
        </p:txBody>
      </p:sp>
    </p:spTree>
    <p:extLst>
      <p:ext uri="{BB962C8B-B14F-4D97-AF65-F5344CB8AC3E}">
        <p14:creationId xmlns:p14="http://schemas.microsoft.com/office/powerpoint/2010/main" val="66007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4263628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97DC217-DF71-1A49-B3EA-559F1F43B0FF}" type="slidenum">
              <a:rPr lang="en-US" smtClean="0"/>
              <a:t>9</a:t>
            </a:fld>
            <a:endParaRPr lang="en-US" dirty="0"/>
          </a:p>
        </p:txBody>
      </p:sp>
    </p:spTree>
    <p:extLst>
      <p:ext uri="{BB962C8B-B14F-4D97-AF65-F5344CB8AC3E}">
        <p14:creationId xmlns:p14="http://schemas.microsoft.com/office/powerpoint/2010/main" val="31932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a:p>
            <a:endParaRPr lang="en-CA" dirty="0"/>
          </a:p>
        </p:txBody>
      </p:sp>
      <p:sp>
        <p:nvSpPr>
          <p:cNvPr id="4" name="Slide Number Placeholder 3"/>
          <p:cNvSpPr>
            <a:spLocks noGrp="1"/>
          </p:cNvSpPr>
          <p:nvPr>
            <p:ph type="sldNum" sz="quarter" idx="5"/>
          </p:nvPr>
        </p:nvSpPr>
        <p:spPr/>
        <p:txBody>
          <a:bodyPr/>
          <a:lstStyle/>
          <a:p>
            <a:fld id="{F97DC217-DF71-1A49-B3EA-559F1F43B0FF}" type="slidenum">
              <a:rPr lang="en-US" smtClean="0"/>
              <a:t>13</a:t>
            </a:fld>
            <a:endParaRPr lang="en-US" dirty="0"/>
          </a:p>
        </p:txBody>
      </p:sp>
    </p:spTree>
    <p:extLst>
      <p:ext uri="{BB962C8B-B14F-4D97-AF65-F5344CB8AC3E}">
        <p14:creationId xmlns:p14="http://schemas.microsoft.com/office/powerpoint/2010/main" val="981169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0db7e4ba1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Engines 1 and 3 are in operating condition 1 only.</a:t>
            </a:r>
          </a:p>
          <a:p>
            <a:pPr marL="0" lvl="0" indent="0" algn="l" rtl="0">
              <a:spcBef>
                <a:spcPts val="0"/>
              </a:spcBef>
              <a:spcAft>
                <a:spcPts val="0"/>
              </a:spcAft>
              <a:buNone/>
            </a:pPr>
            <a:r>
              <a:rPr lang="en-US" dirty="0"/>
              <a:t>Engines 2 and 4 are a mixture of all operating conditions.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total of 790 engines was included.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Train data consisted of engines run to failure.</a:t>
            </a:r>
          </a:p>
          <a:p>
            <a:pPr marL="0" lvl="0" indent="0" algn="l" rtl="0">
              <a:spcBef>
                <a:spcPts val="0"/>
              </a:spcBef>
              <a:spcAft>
                <a:spcPts val="0"/>
              </a:spcAft>
              <a:buNone/>
            </a:pPr>
            <a:r>
              <a:rPr lang="en-US" dirty="0"/>
              <a:t>Test data withheld sensor data close to failure.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used the train data to build and validate our Model.</a:t>
            </a:r>
            <a:endParaRPr dirty="0"/>
          </a:p>
        </p:txBody>
      </p:sp>
      <p:sp>
        <p:nvSpPr>
          <p:cNvPr id="236" name="Google Shape;236;gb0db7e4ba1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1/21/2023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1/21/2023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1/21/2023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1/21/2023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1/21/2023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1/21/2023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1/21/2023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1/21/2023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1/21/2023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1/21/2023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1/21/2023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photo-of-airplane-2517931/"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glosariobibliotecas.com/faq-frequently-asked-questions/"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hyperlink" Target="https://ti.arc.nasa.gov/tech/dash/groups/pcoe/prognostic-data-repository/#turbofan" TargetMode="External"/><Relationship Id="rId7" Type="http://schemas.openxmlformats.org/officeDocument/2006/relationships/hyperlink" Target="https://upload.wikimedia.org/wikipedia/commons/thumb/e/e5/Turbofan3_Labelled.gif/360px-Turbofan3_Labelled.gif"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hyperlink" Target="https://ti.arc.nasa.gov/tech/dash/groups/pcoe/prognostic-data-repository/"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19347" y="1352984"/>
            <a:ext cx="10026980" cy="2387600"/>
          </a:xfrm>
        </p:spPr>
        <p:txBody>
          <a:bodyPr/>
          <a:lstStyle/>
          <a:p>
            <a:r>
              <a:rPr lang="en-US" sz="4400" dirty="0"/>
              <a:t>Maximize “Turbofan Engine” Useful Life</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419347" y="3934555"/>
            <a:ext cx="9500507" cy="623598"/>
          </a:xfrm>
        </p:spPr>
        <p:txBody>
          <a:bodyPr/>
          <a:lstStyle/>
          <a:p>
            <a:r>
              <a:rPr lang="en-US" dirty="0"/>
              <a:t>Williams Udofia</a:t>
            </a:r>
          </a:p>
        </p:txBody>
      </p:sp>
      <p:pic>
        <p:nvPicPr>
          <p:cNvPr id="7" name="Picture 6" descr="A picture containing plane, outdoor, road, airplane">
            <a:extLst>
              <a:ext uri="{FF2B5EF4-FFF2-40B4-BE49-F238E27FC236}">
                <a16:creationId xmlns:a16="http://schemas.microsoft.com/office/drawing/2014/main" id="{9894C920-2032-2E6A-FD6A-C264C6CB29A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23464" y="4558153"/>
            <a:ext cx="2626768" cy="2266568"/>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1" y="1791018"/>
            <a:ext cx="8412079" cy="2810460"/>
          </a:xfrm>
        </p:spPr>
        <p:txBody>
          <a:bodyPr>
            <a:normAutofit/>
          </a:bodyPr>
          <a:lstStyle/>
          <a:p>
            <a:r>
              <a:rPr lang="en-US" sz="4400" dirty="0"/>
              <a:t>Business opportunities are like buses. There's always another one coming.</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502619" y="543354"/>
            <a:ext cx="1364297" cy="1094521"/>
          </a:xfrm>
        </p:spPr>
        <p:txBody>
          <a:bodyPr/>
          <a:lstStyle/>
          <a:p>
            <a:r>
              <a:rPr lang="en-US" dirty="0"/>
              <a:t>“</a:t>
            </a:r>
          </a:p>
        </p:txBody>
      </p:sp>
      <p:sp>
        <p:nvSpPr>
          <p:cNvPr id="7" name="Text Placeholder 6">
            <a:extLst>
              <a:ext uri="{FF2B5EF4-FFF2-40B4-BE49-F238E27FC236}">
                <a16:creationId xmlns:a16="http://schemas.microsoft.com/office/drawing/2014/main" id="{E178654B-08C9-4C41-8BEC-DFB720245862}"/>
              </a:ext>
            </a:extLst>
          </p:cNvPr>
          <p:cNvSpPr>
            <a:spLocks noGrp="1"/>
          </p:cNvSpPr>
          <p:nvPr>
            <p:ph type="body" sz="quarter" idx="14"/>
          </p:nvPr>
        </p:nvSpPr>
        <p:spPr>
          <a:xfrm>
            <a:off x="5556250" y="4574039"/>
            <a:ext cx="3511550" cy="679450"/>
          </a:xfrm>
        </p:spPr>
        <p:txBody>
          <a:bodyPr/>
          <a:lstStyle/>
          <a:p>
            <a:r>
              <a:rPr lang="en-US" dirty="0"/>
              <a:t>Richard Branson</a:t>
            </a:r>
          </a:p>
          <a:p>
            <a:endParaRPr lang="en-US" dirty="0"/>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420876" y="3426615"/>
            <a:ext cx="1364297" cy="1094521"/>
          </a:xfrm>
        </p:spPr>
        <p:txBody>
          <a:bodyPr/>
          <a:lstStyle/>
          <a:p>
            <a:r>
              <a:rPr lang="en-US" dirty="0"/>
              <a:t>”</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p:txBody>
          <a:bodyPr/>
          <a:lstStyle/>
          <a:p>
            <a:fld id="{4CF75428-5BE0-934D-BB71-675F8E23A386}" type="datetime1">
              <a:rPr lang="en-US" smtClean="0"/>
              <a:t>1/21/2023</a:t>
            </a:fld>
            <a:endParaRPr lang="en-US" dirty="0"/>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2639983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r>
              <a:rPr lang="en-US" dirty="0"/>
              <a:t>Thank you</a:t>
            </a:r>
          </a:p>
        </p:txBody>
      </p:sp>
    </p:spTree>
    <p:extLst>
      <p:ext uri="{BB962C8B-B14F-4D97-AF65-F5344CB8AC3E}">
        <p14:creationId xmlns:p14="http://schemas.microsoft.com/office/powerpoint/2010/main" val="926184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p:txBody>
          <a:bodyPr/>
          <a:lstStyle/>
          <a:p>
            <a:r>
              <a:rPr lang="en-US" dirty="0"/>
              <a:t>Backup</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1/21/2023</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4212917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818639" y="136525"/>
            <a:ext cx="9779183" cy="1325563"/>
          </a:xfrm>
        </p:spPr>
        <p:txBody>
          <a:bodyPr/>
          <a:lstStyle/>
          <a:p>
            <a:r>
              <a:rPr lang="en-US" dirty="0"/>
              <a:t>How we get there</a:t>
            </a:r>
          </a:p>
        </p:txBody>
      </p:sp>
      <p:sp>
        <p:nvSpPr>
          <p:cNvPr id="9" name="Content Placeholder 8">
            <a:extLst>
              <a:ext uri="{FF2B5EF4-FFF2-40B4-BE49-F238E27FC236}">
                <a16:creationId xmlns:a16="http://schemas.microsoft.com/office/drawing/2014/main" id="{472FA7B1-CD7F-3646-B44C-91A107A0CBEE}"/>
              </a:ext>
            </a:extLst>
          </p:cNvPr>
          <p:cNvSpPr>
            <a:spLocks noGrp="1"/>
          </p:cNvSpPr>
          <p:nvPr>
            <p:ph idx="11"/>
          </p:nvPr>
        </p:nvSpPr>
        <p:spPr>
          <a:xfrm>
            <a:off x="93421" y="1791426"/>
            <a:ext cx="3173278" cy="734891"/>
          </a:xfrm>
          <a:ln>
            <a:solidFill>
              <a:schemeClr val="tx1"/>
            </a:solidFill>
          </a:ln>
        </p:spPr>
        <p:txBody>
          <a:bodyPr/>
          <a:lstStyle/>
          <a:p>
            <a:r>
              <a:rPr lang="en-US" dirty="0">
                <a:solidFill>
                  <a:sysClr val="windowText" lastClr="000000"/>
                </a:solidFill>
              </a:rPr>
              <a:t>Data Preparation &amp; Pre-processing</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47145" y="2675066"/>
            <a:ext cx="3218688" cy="2828613"/>
          </a:xfrm>
        </p:spPr>
        <p:txBody>
          <a:bodyPr vert="horz" lIns="91440" tIns="45720" rIns="91440" bIns="45720" rtlCol="0" anchor="t">
            <a:noAutofit/>
          </a:bodyPr>
          <a:lstStyle/>
          <a:p>
            <a:pPr marL="342900" indent="-342900">
              <a:buFont typeface="Arial" panose="020B0604020202020204" pitchFamily="34" charset="0"/>
              <a:buChar char="•"/>
            </a:pPr>
            <a:r>
              <a:rPr lang="en-US" dirty="0"/>
              <a:t>Download Open-source data</a:t>
            </a:r>
          </a:p>
          <a:p>
            <a:pPr marL="342900" indent="-342900">
              <a:buFont typeface="Arial" panose="020B0604020202020204" pitchFamily="34" charset="0"/>
              <a:buChar char="•"/>
            </a:pPr>
            <a:r>
              <a:rPr lang="en-US" dirty="0"/>
              <a:t>Preprocess Multivariate time series</a:t>
            </a:r>
          </a:p>
          <a:p>
            <a:pPr marL="342900" indent="-342900">
              <a:buFont typeface="Arial" panose="020B0604020202020204" pitchFamily="34" charset="0"/>
              <a:buChar char="•"/>
            </a:pPr>
            <a:r>
              <a:rPr lang="en-US" dirty="0"/>
              <a:t>Split Train / Test Data</a:t>
            </a:r>
          </a:p>
          <a:p>
            <a:endParaRPr lang="en-US" dirty="0"/>
          </a:p>
          <a:p>
            <a:endParaRPr lang="en-US" dirty="0"/>
          </a:p>
        </p:txBody>
      </p:sp>
      <p:sp>
        <p:nvSpPr>
          <p:cNvPr id="10" name="Content Placeholder 9">
            <a:extLst>
              <a:ext uri="{FF2B5EF4-FFF2-40B4-BE49-F238E27FC236}">
                <a16:creationId xmlns:a16="http://schemas.microsoft.com/office/drawing/2014/main" id="{585697B7-EBBB-0E4B-AA02-0D3F94821C6E}"/>
              </a:ext>
            </a:extLst>
          </p:cNvPr>
          <p:cNvSpPr>
            <a:spLocks noGrp="1"/>
          </p:cNvSpPr>
          <p:nvPr>
            <p:ph idx="12"/>
          </p:nvPr>
        </p:nvSpPr>
        <p:spPr>
          <a:xfrm>
            <a:off x="3784142" y="1791426"/>
            <a:ext cx="3173278" cy="734891"/>
          </a:xfrm>
          <a:ln>
            <a:solidFill>
              <a:schemeClr val="tx1"/>
            </a:solidFill>
          </a:ln>
        </p:spPr>
        <p:txBody>
          <a:bodyPr/>
          <a:lstStyle/>
          <a:p>
            <a:r>
              <a:rPr lang="en-US" dirty="0"/>
              <a:t>Feature Engineering</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3815948" y="2640545"/>
            <a:ext cx="3173279" cy="1170475"/>
          </a:xfrm>
        </p:spPr>
        <p:txBody>
          <a:bodyPr vert="horz" lIns="91440" tIns="45720" rIns="91440" bIns="45720" rtlCol="0" anchor="t">
            <a:normAutofit/>
          </a:bodyPr>
          <a:lstStyle/>
          <a:p>
            <a:pPr marL="342900" indent="-342900">
              <a:buFont typeface="Arial" panose="020B0604020202020204" pitchFamily="34" charset="0"/>
              <a:buChar char="•"/>
            </a:pPr>
            <a:r>
              <a:rPr lang="en-US" dirty="0"/>
              <a:t>Atmospheric Features</a:t>
            </a:r>
          </a:p>
          <a:p>
            <a:pPr marL="342900" indent="-342900">
              <a:buFont typeface="Arial" panose="020B0604020202020204" pitchFamily="34" charset="0"/>
              <a:buChar char="•"/>
            </a:pPr>
            <a:r>
              <a:rPr lang="en-US" dirty="0"/>
              <a:t>Performance Features</a:t>
            </a:r>
          </a:p>
          <a:p>
            <a:pPr marL="342900" indent="-342900">
              <a:buFont typeface="Arial" panose="020B0604020202020204" pitchFamily="34" charset="0"/>
              <a:buChar char="•"/>
            </a:pPr>
            <a:r>
              <a:rPr lang="en-US" dirty="0"/>
              <a:t>Eliminate Features</a:t>
            </a:r>
          </a:p>
          <a:p>
            <a:endParaRPr lang="en-US" dirty="0"/>
          </a:p>
          <a:p>
            <a:endParaRPr lang="en-US" dirty="0"/>
          </a:p>
        </p:txBody>
      </p:sp>
      <p:sp>
        <p:nvSpPr>
          <p:cNvPr id="13" name="Content Placeholder 12">
            <a:extLst>
              <a:ext uri="{FF2B5EF4-FFF2-40B4-BE49-F238E27FC236}">
                <a16:creationId xmlns:a16="http://schemas.microsoft.com/office/drawing/2014/main" id="{EB1FFBC5-1733-5E4A-BF11-2C157D9917CC}"/>
              </a:ext>
            </a:extLst>
          </p:cNvPr>
          <p:cNvSpPr>
            <a:spLocks noGrp="1"/>
          </p:cNvSpPr>
          <p:nvPr>
            <p:ph idx="14"/>
          </p:nvPr>
        </p:nvSpPr>
        <p:spPr>
          <a:xfrm>
            <a:off x="7474865" y="1813034"/>
            <a:ext cx="3173278" cy="713282"/>
          </a:xfrm>
          <a:ln>
            <a:solidFill>
              <a:schemeClr val="tx1"/>
            </a:solidFill>
          </a:ln>
        </p:spPr>
        <p:txBody>
          <a:bodyPr/>
          <a:lstStyle/>
          <a:p>
            <a:r>
              <a:rPr lang="en-US" dirty="0"/>
              <a:t>Model Train, Evaluate, Test &amp; Validation</a:t>
            </a:r>
          </a:p>
        </p:txBody>
      </p:sp>
      <p:sp>
        <p:nvSpPr>
          <p:cNvPr id="11" name="Content Placeholder 10">
            <a:extLst>
              <a:ext uri="{FF2B5EF4-FFF2-40B4-BE49-F238E27FC236}">
                <a16:creationId xmlns:a16="http://schemas.microsoft.com/office/drawing/2014/main" id="{48A12450-9474-8A49-BAEB-20C6F51540D5}"/>
              </a:ext>
            </a:extLst>
          </p:cNvPr>
          <p:cNvSpPr>
            <a:spLocks noGrp="1"/>
          </p:cNvSpPr>
          <p:nvPr>
            <p:ph idx="13"/>
          </p:nvPr>
        </p:nvSpPr>
        <p:spPr>
          <a:xfrm>
            <a:off x="8200082" y="2526318"/>
            <a:ext cx="3173279" cy="2017743"/>
          </a:xfrm>
        </p:spPr>
        <p:txBody>
          <a:bodyPr/>
          <a:lstStyle/>
          <a:p>
            <a:pPr marL="342900" indent="-342900">
              <a:buFont typeface="Arial" panose="020B0604020202020204" pitchFamily="34" charset="0"/>
              <a:buChar char="•"/>
            </a:pPr>
            <a:r>
              <a:rPr lang="en-US" dirty="0"/>
              <a:t>PyTorch</a:t>
            </a:r>
          </a:p>
          <a:p>
            <a:pPr marL="342900" indent="-342900">
              <a:buFont typeface="Arial" panose="020B0604020202020204" pitchFamily="34" charset="0"/>
              <a:buChar char="•"/>
            </a:pPr>
            <a:r>
              <a:rPr lang="en-US" dirty="0"/>
              <a:t>LSTM</a:t>
            </a: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1767114" cy="365125"/>
          </a:xfrm>
        </p:spPr>
        <p:txBody>
          <a:bodyPr/>
          <a:lstStyle/>
          <a:p>
            <a:fld id="{A42FF1E2-60E5-C540-AA54-7072D5406B0B}" type="datetime1">
              <a:rPr lang="en-US" smtClean="0"/>
              <a:pPr/>
              <a:t>1/21/2023</a:t>
            </a:fld>
            <a:endParaRPr lang="en-US" dirty="0"/>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13</a:t>
            </a:fld>
            <a:endParaRPr lang="en-US" dirty="0"/>
          </a:p>
        </p:txBody>
      </p:sp>
      <p:sp>
        <p:nvSpPr>
          <p:cNvPr id="6" name="Content Placeholder 12">
            <a:extLst>
              <a:ext uri="{FF2B5EF4-FFF2-40B4-BE49-F238E27FC236}">
                <a16:creationId xmlns:a16="http://schemas.microsoft.com/office/drawing/2014/main" id="{3E5A309F-AB77-65C3-B91F-7A503F8247B9}"/>
              </a:ext>
            </a:extLst>
          </p:cNvPr>
          <p:cNvSpPr txBox="1">
            <a:spLocks/>
          </p:cNvSpPr>
          <p:nvPr/>
        </p:nvSpPr>
        <p:spPr>
          <a:xfrm>
            <a:off x="7491791" y="4388550"/>
            <a:ext cx="3173278" cy="662710"/>
          </a:xfrm>
          <a:prstGeom prst="rect">
            <a:avLst/>
          </a:prstGeom>
          <a:ln>
            <a:solidFill>
              <a:schemeClr val="tx1"/>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Deploy model</a:t>
            </a:r>
          </a:p>
        </p:txBody>
      </p:sp>
      <p:sp>
        <p:nvSpPr>
          <p:cNvPr id="12" name="Content Placeholder 4">
            <a:extLst>
              <a:ext uri="{FF2B5EF4-FFF2-40B4-BE49-F238E27FC236}">
                <a16:creationId xmlns:a16="http://schemas.microsoft.com/office/drawing/2014/main" id="{FA5EA8F6-0038-58EC-5152-BFCFBD331F34}"/>
              </a:ext>
            </a:extLst>
          </p:cNvPr>
          <p:cNvSpPr txBox="1">
            <a:spLocks/>
          </p:cNvSpPr>
          <p:nvPr/>
        </p:nvSpPr>
        <p:spPr>
          <a:xfrm>
            <a:off x="7503090" y="5075586"/>
            <a:ext cx="3173279" cy="117047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Build web-app</a:t>
            </a:r>
          </a:p>
          <a:p>
            <a:pPr marL="342900" indent="-342900">
              <a:buFont typeface="Arial" panose="020B0604020202020204" pitchFamily="34" charset="0"/>
              <a:buChar char="•"/>
            </a:pPr>
            <a:r>
              <a:rPr lang="en-US" dirty="0"/>
              <a:t>Deploy model in docker container &amp; AWS</a:t>
            </a:r>
          </a:p>
          <a:p>
            <a:endParaRPr lang="en-US" dirty="0"/>
          </a:p>
        </p:txBody>
      </p:sp>
      <p:sp>
        <p:nvSpPr>
          <p:cNvPr id="15" name="Arrow: Right 14">
            <a:extLst>
              <a:ext uri="{FF2B5EF4-FFF2-40B4-BE49-F238E27FC236}">
                <a16:creationId xmlns:a16="http://schemas.microsoft.com/office/drawing/2014/main" id="{01747849-770B-E20C-61DD-6558E8C66025}"/>
              </a:ext>
            </a:extLst>
          </p:cNvPr>
          <p:cNvSpPr/>
          <p:nvPr/>
        </p:nvSpPr>
        <p:spPr>
          <a:xfrm>
            <a:off x="3266697" y="1936410"/>
            <a:ext cx="517445" cy="539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6586A02C-D814-798F-8B6D-F8E9392CA24C}"/>
              </a:ext>
            </a:extLst>
          </p:cNvPr>
          <p:cNvSpPr/>
          <p:nvPr/>
        </p:nvSpPr>
        <p:spPr>
          <a:xfrm>
            <a:off x="6957418" y="1936410"/>
            <a:ext cx="517445" cy="424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Curved Left 16">
            <a:extLst>
              <a:ext uri="{FF2B5EF4-FFF2-40B4-BE49-F238E27FC236}">
                <a16:creationId xmlns:a16="http://schemas.microsoft.com/office/drawing/2014/main" id="{4A740EFE-D96F-6E5A-4C6D-2A7EF5A4A005}"/>
              </a:ext>
            </a:extLst>
          </p:cNvPr>
          <p:cNvSpPr/>
          <p:nvPr/>
        </p:nvSpPr>
        <p:spPr>
          <a:xfrm>
            <a:off x="10665069" y="2014395"/>
            <a:ext cx="1379786" cy="303011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extLst>
      <p:ext uri="{BB962C8B-B14F-4D97-AF65-F5344CB8AC3E}">
        <p14:creationId xmlns:p14="http://schemas.microsoft.com/office/powerpoint/2010/main" val="2721508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p:txBody>
          <a:bodyPr/>
          <a:lstStyle/>
          <a:p>
            <a:r>
              <a:rPr lang="en-US" dirty="0"/>
              <a:t>Backup</a:t>
            </a:r>
          </a:p>
        </p:txBody>
      </p:sp>
      <p:graphicFrame>
        <p:nvGraphicFramePr>
          <p:cNvPr id="4" name="Table 4">
            <a:extLst>
              <a:ext uri="{FF2B5EF4-FFF2-40B4-BE49-F238E27FC236}">
                <a16:creationId xmlns:a16="http://schemas.microsoft.com/office/drawing/2014/main" id="{403CD5FD-27C3-4342-BE41-F411CB8D6931}"/>
              </a:ext>
            </a:extLst>
          </p:cNvPr>
          <p:cNvGraphicFramePr>
            <a:graphicFrameLocks noGrp="1"/>
          </p:cNvGraphicFramePr>
          <p:nvPr>
            <p:ph idx="1"/>
          </p:nvPr>
        </p:nvGraphicFramePr>
        <p:xfrm>
          <a:off x="1205707" y="2501900"/>
          <a:ext cx="9780585" cy="1854200"/>
        </p:xfrm>
        <a:graphic>
          <a:graphicData uri="http://schemas.openxmlformats.org/drawingml/2006/table">
            <a:tbl>
              <a:tblPr firstRow="1" bandRow="1">
                <a:tableStyleId>{5C22544A-7EE6-4342-B048-85BDC9FD1C3A}</a:tableStyleId>
              </a:tblPr>
              <a:tblGrid>
                <a:gridCol w="1956117">
                  <a:extLst>
                    <a:ext uri="{9D8B030D-6E8A-4147-A177-3AD203B41FA5}">
                      <a16:colId xmlns:a16="http://schemas.microsoft.com/office/drawing/2014/main" val="1689330750"/>
                    </a:ext>
                  </a:extLst>
                </a:gridCol>
                <a:gridCol w="1956117">
                  <a:extLst>
                    <a:ext uri="{9D8B030D-6E8A-4147-A177-3AD203B41FA5}">
                      <a16:colId xmlns:a16="http://schemas.microsoft.com/office/drawing/2014/main" val="2660631934"/>
                    </a:ext>
                  </a:extLst>
                </a:gridCol>
                <a:gridCol w="1956117">
                  <a:extLst>
                    <a:ext uri="{9D8B030D-6E8A-4147-A177-3AD203B41FA5}">
                      <a16:colId xmlns:a16="http://schemas.microsoft.com/office/drawing/2014/main" val="3909717689"/>
                    </a:ext>
                  </a:extLst>
                </a:gridCol>
                <a:gridCol w="1956117">
                  <a:extLst>
                    <a:ext uri="{9D8B030D-6E8A-4147-A177-3AD203B41FA5}">
                      <a16:colId xmlns:a16="http://schemas.microsoft.com/office/drawing/2014/main" val="1603189107"/>
                    </a:ext>
                  </a:extLst>
                </a:gridCol>
                <a:gridCol w="1956117">
                  <a:extLst>
                    <a:ext uri="{9D8B030D-6E8A-4147-A177-3AD203B41FA5}">
                      <a16:colId xmlns:a16="http://schemas.microsoft.com/office/drawing/2014/main" val="2755691855"/>
                    </a:ext>
                  </a:extLst>
                </a:gridCol>
              </a:tblGrid>
              <a:tr h="370840">
                <a:tc>
                  <a:txBody>
                    <a:bodyPr/>
                    <a:lstStyle/>
                    <a:p>
                      <a:pPr algn="ctr"/>
                      <a:endParaRPr lang="en-US" b="1" dirty="0">
                        <a:latin typeface="Tenorite" pitchFamily="2" charset="0"/>
                      </a:endParaRPr>
                    </a:p>
                  </a:txBody>
                  <a:tcPr anchor="ctr">
                    <a:lnL w="12700" cmpd="sng">
                      <a:noFill/>
                    </a:lnL>
                    <a:lnR w="12700" cmpd="sng">
                      <a:noFill/>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latin typeface="Tenorite" pitchFamily="2" charset="0"/>
                        </a:rPr>
                        <a:t>Model Metrics</a:t>
                      </a:r>
                    </a:p>
                  </a:txBody>
                  <a:tcPr anchor="ctr">
                    <a:lnL w="12700" cmpd="sng">
                      <a:noFill/>
                    </a:lnL>
                    <a:lnR w="12700" cmpd="sng">
                      <a:noFill/>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latin typeface="Tenorite" pitchFamily="2" charset="0"/>
                        </a:rPr>
                        <a:t>Business Metrics</a:t>
                      </a:r>
                    </a:p>
                  </a:txBody>
                  <a:tcPr anchor="ctr">
                    <a:lnL w="12700" cmpd="sng">
                      <a:noFill/>
                    </a:lnL>
                    <a:lnR w="12700" cmpd="sng">
                      <a:noFill/>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latin typeface="Tenorite" pitchFamily="2" charset="0"/>
                        </a:rPr>
                        <a:t>ROI</a:t>
                      </a:r>
                    </a:p>
                  </a:txBody>
                  <a:tcPr anchor="ctr">
                    <a:lnL w="12700" cmpd="sng">
                      <a:noFill/>
                    </a:lnL>
                    <a:lnR w="12700" cmpd="sng">
                      <a:noFill/>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latin typeface="Tenorite" pitchFamily="2" charset="0"/>
                        </a:rPr>
                        <a:t>E-commerce</a:t>
                      </a:r>
                    </a:p>
                  </a:txBody>
                  <a:tcPr anchor="ctr">
                    <a:lnL w="12700" cmpd="sng">
                      <a:noFill/>
                    </a:lnL>
                    <a:lnR w="12700" cmpd="sng">
                      <a:noFill/>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9928716"/>
                  </a:ext>
                </a:extLst>
              </a:tr>
              <a:tr h="370840">
                <a:tc>
                  <a:txBody>
                    <a:bodyPr/>
                    <a:lstStyle/>
                    <a:p>
                      <a:pPr algn="ctr"/>
                      <a:r>
                        <a:rPr lang="en-US" sz="1400" dirty="0">
                          <a:solidFill>
                            <a:schemeClr val="tx2">
                              <a:lumMod val="75000"/>
                            </a:schemeClr>
                          </a:solidFill>
                          <a:latin typeface="Tenorite" pitchFamily="2" charset="0"/>
                        </a:rPr>
                        <a:t>Q1</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4.5</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2.3</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1.7</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5.0</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0208656"/>
                  </a:ext>
                </a:extLst>
              </a:tr>
              <a:tr h="370840">
                <a:tc>
                  <a:txBody>
                    <a:bodyPr/>
                    <a:lstStyle/>
                    <a:p>
                      <a:pPr algn="ctr"/>
                      <a:r>
                        <a:rPr lang="en-US" sz="1400" dirty="0">
                          <a:solidFill>
                            <a:schemeClr val="tx2">
                              <a:lumMod val="75000"/>
                            </a:schemeClr>
                          </a:solidFill>
                          <a:latin typeface="Tenorite" pitchFamily="2" charset="0"/>
                        </a:rPr>
                        <a:t>Q2</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3.2</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5.1</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4.4</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3.0</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34243071"/>
                  </a:ext>
                </a:extLst>
              </a:tr>
              <a:tr h="370840">
                <a:tc>
                  <a:txBody>
                    <a:bodyPr/>
                    <a:lstStyle/>
                    <a:p>
                      <a:pPr algn="ctr"/>
                      <a:r>
                        <a:rPr lang="en-US" sz="1400" dirty="0">
                          <a:solidFill>
                            <a:schemeClr val="tx2">
                              <a:lumMod val="75000"/>
                            </a:schemeClr>
                          </a:solidFill>
                          <a:latin typeface="Tenorite" pitchFamily="2" charset="0"/>
                        </a:rPr>
                        <a:t>Q3</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2.1</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1.7</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2.5</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2.8</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808797"/>
                  </a:ext>
                </a:extLst>
              </a:tr>
              <a:tr h="370840">
                <a:tc>
                  <a:txBody>
                    <a:bodyPr/>
                    <a:lstStyle/>
                    <a:p>
                      <a:pPr algn="ctr"/>
                      <a:r>
                        <a:rPr lang="en-US" sz="1400" dirty="0">
                          <a:solidFill>
                            <a:schemeClr val="tx2">
                              <a:lumMod val="75000"/>
                            </a:schemeClr>
                          </a:solidFill>
                          <a:latin typeface="Tenorite" pitchFamily="2" charset="0"/>
                        </a:rPr>
                        <a:t>Q4</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4.5</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2.2</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1.7</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2">
                              <a:lumMod val="75000"/>
                            </a:schemeClr>
                          </a:solidFill>
                          <a:latin typeface="Tenorite" pitchFamily="2" charset="0"/>
                        </a:rPr>
                        <a:t>7.0</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950325"/>
                  </a:ext>
                </a:extLst>
              </a:tr>
            </a:tbl>
          </a:graphicData>
        </a:graphic>
      </p:graphicFrame>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1/21/2023</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2630256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4"/>
          <p:cNvSpPr txBox="1">
            <a:spLocks noGrp="1"/>
          </p:cNvSpPr>
          <p:nvPr>
            <p:ph type="title"/>
          </p:nvPr>
        </p:nvSpPr>
        <p:spPr>
          <a:xfrm>
            <a:off x="838200" y="228600"/>
            <a:ext cx="52590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a:t>Data Source</a:t>
            </a:r>
            <a:endParaRPr sz="3200" b="1"/>
          </a:p>
        </p:txBody>
      </p:sp>
      <p:pic>
        <p:nvPicPr>
          <p:cNvPr id="239" name="Google Shape;239;p24" descr="345916569617134130082384"/>
          <p:cNvPicPr preferRelativeResize="0"/>
          <p:nvPr/>
        </p:nvPicPr>
        <p:blipFill rotWithShape="1">
          <a:blip r:embed="rId3">
            <a:alphaModFix/>
          </a:blip>
          <a:srcRect/>
          <a:stretch/>
        </p:blipFill>
        <p:spPr>
          <a:xfrm>
            <a:off x="0" y="2572625"/>
            <a:ext cx="9229626" cy="2754404"/>
          </a:xfrm>
          <a:prstGeom prst="rect">
            <a:avLst/>
          </a:prstGeom>
          <a:noFill/>
          <a:ln>
            <a:noFill/>
          </a:ln>
        </p:spPr>
      </p:pic>
      <p:sp>
        <p:nvSpPr>
          <p:cNvPr id="240" name="Google Shape;240;p24"/>
          <p:cNvSpPr txBox="1"/>
          <p:nvPr/>
        </p:nvSpPr>
        <p:spPr>
          <a:xfrm>
            <a:off x="930325" y="1522400"/>
            <a:ext cx="7350600" cy="2023800"/>
          </a:xfrm>
          <a:prstGeom prst="rect">
            <a:avLst/>
          </a:prstGeom>
          <a:noFill/>
          <a:ln>
            <a:noFill/>
          </a:ln>
        </p:spPr>
        <p:txBody>
          <a:bodyPr spcFirstLastPara="1" wrap="square" lIns="91425" tIns="45700" rIns="91425" bIns="45700" anchor="t" anchorCtr="0">
            <a:noAutofit/>
          </a:bodyPr>
          <a:lstStyle/>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Simulated sensor data generated using Commercial Modular Aero-Propulsion System Simulation (C-MAPSS) from NASA</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1200150" marR="0" lvl="2" indent="-17145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41" name="Google Shape;241;p24"/>
          <p:cNvPicPr preferRelativeResize="0"/>
          <p:nvPr/>
        </p:nvPicPr>
        <p:blipFill>
          <a:blip r:embed="rId4">
            <a:alphaModFix/>
          </a:blip>
          <a:stretch>
            <a:fillRect/>
          </a:stretch>
        </p:blipFill>
        <p:spPr>
          <a:xfrm>
            <a:off x="9229624" y="1080388"/>
            <a:ext cx="2613550" cy="46972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5"/>
          <p:cNvSpPr txBox="1">
            <a:spLocks noGrp="1"/>
          </p:cNvSpPr>
          <p:nvPr>
            <p:ph type="title"/>
          </p:nvPr>
        </p:nvSpPr>
        <p:spPr>
          <a:xfrm>
            <a:off x="838200" y="22860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a:t>Data Source</a:t>
            </a:r>
            <a:endParaRPr sz="3200" b="1"/>
          </a:p>
        </p:txBody>
      </p:sp>
      <p:pic>
        <p:nvPicPr>
          <p:cNvPr id="247" name="Google Shape;247;p25" descr="345916569617134130082384"/>
          <p:cNvPicPr preferRelativeResize="0"/>
          <p:nvPr/>
        </p:nvPicPr>
        <p:blipFill rotWithShape="1">
          <a:blip r:embed="rId3">
            <a:alphaModFix/>
          </a:blip>
          <a:srcRect/>
          <a:stretch/>
        </p:blipFill>
        <p:spPr>
          <a:xfrm>
            <a:off x="242376" y="3313775"/>
            <a:ext cx="11718125" cy="3497050"/>
          </a:xfrm>
          <a:prstGeom prst="rect">
            <a:avLst/>
          </a:prstGeom>
          <a:noFill/>
          <a:ln>
            <a:noFill/>
          </a:ln>
        </p:spPr>
      </p:pic>
      <p:sp>
        <p:nvSpPr>
          <p:cNvPr id="248" name="Google Shape;248;p25"/>
          <p:cNvSpPr txBox="1"/>
          <p:nvPr/>
        </p:nvSpPr>
        <p:spPr>
          <a:xfrm>
            <a:off x="930325" y="1522400"/>
            <a:ext cx="4439100" cy="20238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15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Engine data consisted of 4 engine types in 6 different operating conditions.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Provided a test and train dataset of each engine. </a:t>
            </a:r>
            <a:endParaRPr sz="1800">
              <a:solidFill>
                <a:schemeClr val="dk1"/>
              </a:solidFill>
              <a:latin typeface="Calibri"/>
              <a:ea typeface="Calibri"/>
              <a:cs typeface="Calibri"/>
              <a:sym typeface="Calibri"/>
            </a:endParaRPr>
          </a:p>
          <a:p>
            <a:pPr marL="1200150" marR="0" lvl="2" indent="-17145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49" name="Google Shape;249;p25"/>
          <p:cNvPicPr preferRelativeResize="0"/>
          <p:nvPr/>
        </p:nvPicPr>
        <p:blipFill>
          <a:blip r:embed="rId4">
            <a:alphaModFix/>
          </a:blip>
          <a:stretch>
            <a:fillRect/>
          </a:stretch>
        </p:blipFill>
        <p:spPr>
          <a:xfrm>
            <a:off x="7997227" y="1522400"/>
            <a:ext cx="3963272" cy="2023800"/>
          </a:xfrm>
          <a:prstGeom prst="rect">
            <a:avLst/>
          </a:prstGeom>
          <a:noFill/>
          <a:ln>
            <a:noFill/>
          </a:ln>
        </p:spPr>
      </p:pic>
      <p:pic>
        <p:nvPicPr>
          <p:cNvPr id="250" name="Google Shape;250;p25"/>
          <p:cNvPicPr preferRelativeResize="0"/>
          <p:nvPr/>
        </p:nvPicPr>
        <p:blipFill>
          <a:blip r:embed="rId5">
            <a:alphaModFix/>
          </a:blip>
          <a:stretch>
            <a:fillRect/>
          </a:stretch>
        </p:blipFill>
        <p:spPr>
          <a:xfrm>
            <a:off x="6073575" y="1674800"/>
            <a:ext cx="1165075" cy="1053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381000"/>
            <a:ext cx="8401624" cy="1325563"/>
          </a:xfrm>
        </p:spPr>
        <p:txBody>
          <a:bodyPr/>
          <a:lstStyle/>
          <a:p>
            <a:r>
              <a:rPr lang="en-US" dirty="0"/>
              <a:t>Meet our team</a:t>
            </a:r>
          </a:p>
        </p:txBody>
      </p:sp>
      <p:sp>
        <p:nvSpPr>
          <p:cNvPr id="34" name="Text Placeholder 33">
            <a:extLst>
              <a:ext uri="{FF2B5EF4-FFF2-40B4-BE49-F238E27FC236}">
                <a16:creationId xmlns:a16="http://schemas.microsoft.com/office/drawing/2014/main" id="{C1C92E27-D550-F44E-8491-927F819E72B8}"/>
              </a:ext>
            </a:extLst>
          </p:cNvPr>
          <p:cNvSpPr>
            <a:spLocks noGrp="1"/>
          </p:cNvSpPr>
          <p:nvPr>
            <p:ph type="body" sz="quarter" idx="17"/>
          </p:nvPr>
        </p:nvSpPr>
        <p:spPr>
          <a:xfrm>
            <a:off x="2123351" y="2426400"/>
            <a:ext cx="2281237" cy="347662"/>
          </a:xfrm>
        </p:spPr>
        <p:txBody>
          <a:bodyPr/>
          <a:lstStyle/>
          <a:p>
            <a:r>
              <a:rPr lang="en-US" dirty="0"/>
              <a:t>Williams Udofia</a:t>
            </a:r>
          </a:p>
        </p:txBody>
      </p:sp>
      <p:sp>
        <p:nvSpPr>
          <p:cNvPr id="35" name="Text Placeholder 34">
            <a:extLst>
              <a:ext uri="{FF2B5EF4-FFF2-40B4-BE49-F238E27FC236}">
                <a16:creationId xmlns:a16="http://schemas.microsoft.com/office/drawing/2014/main" id="{7D722C50-45F7-D84B-B216-568F72D66349}"/>
              </a:ext>
            </a:extLst>
          </p:cNvPr>
          <p:cNvSpPr>
            <a:spLocks noGrp="1"/>
          </p:cNvSpPr>
          <p:nvPr>
            <p:ph type="body" sz="quarter" idx="18"/>
          </p:nvPr>
        </p:nvSpPr>
        <p:spPr>
          <a:xfrm>
            <a:off x="2123350" y="2811646"/>
            <a:ext cx="2281237" cy="347662"/>
          </a:xfrm>
        </p:spPr>
        <p:txBody>
          <a:bodyPr/>
          <a:lstStyle/>
          <a:p>
            <a:r>
              <a:rPr lang="en-US" dirty="0"/>
              <a:t>President</a:t>
            </a:r>
          </a:p>
        </p:txBody>
      </p:sp>
      <p:sp>
        <p:nvSpPr>
          <p:cNvPr id="36" name="Text Placeholder 35">
            <a:extLst>
              <a:ext uri="{FF2B5EF4-FFF2-40B4-BE49-F238E27FC236}">
                <a16:creationId xmlns:a16="http://schemas.microsoft.com/office/drawing/2014/main" id="{176187A9-3EBE-F64D-AE99-021BB3767F90}"/>
              </a:ext>
            </a:extLst>
          </p:cNvPr>
          <p:cNvSpPr>
            <a:spLocks noGrp="1"/>
          </p:cNvSpPr>
          <p:nvPr>
            <p:ph type="body" sz="quarter" idx="19"/>
          </p:nvPr>
        </p:nvSpPr>
        <p:spPr>
          <a:xfrm>
            <a:off x="6870817" y="2422565"/>
            <a:ext cx="2281237" cy="347662"/>
          </a:xfrm>
        </p:spPr>
        <p:txBody>
          <a:bodyPr/>
          <a:lstStyle/>
          <a:p>
            <a:r>
              <a:rPr lang="en-US" dirty="0"/>
              <a:t>??</a:t>
            </a:r>
          </a:p>
        </p:txBody>
      </p:sp>
      <p:sp>
        <p:nvSpPr>
          <p:cNvPr id="37" name="Text Placeholder 36">
            <a:extLst>
              <a:ext uri="{FF2B5EF4-FFF2-40B4-BE49-F238E27FC236}">
                <a16:creationId xmlns:a16="http://schemas.microsoft.com/office/drawing/2014/main" id="{7990731F-95DE-4F44-8EA0-E275CEAFD8A2}"/>
              </a:ext>
            </a:extLst>
          </p:cNvPr>
          <p:cNvSpPr>
            <a:spLocks noGrp="1"/>
          </p:cNvSpPr>
          <p:nvPr>
            <p:ph type="body" sz="quarter" idx="20"/>
          </p:nvPr>
        </p:nvSpPr>
        <p:spPr>
          <a:xfrm>
            <a:off x="6870816" y="2807811"/>
            <a:ext cx="2281237" cy="347662"/>
          </a:xfrm>
        </p:spPr>
        <p:txBody>
          <a:bodyPr/>
          <a:lstStyle/>
          <a:p>
            <a:r>
              <a:rPr lang="en-US" dirty="0"/>
              <a:t>Chief Executive Officer</a:t>
            </a:r>
          </a:p>
        </p:txBody>
      </p:sp>
      <p:sp>
        <p:nvSpPr>
          <p:cNvPr id="3" name="Date Placeholder 2">
            <a:extLst>
              <a:ext uri="{FF2B5EF4-FFF2-40B4-BE49-F238E27FC236}">
                <a16:creationId xmlns:a16="http://schemas.microsoft.com/office/drawing/2014/main" id="{7517F12A-7304-B447-BEB8-A99EA8009F15}"/>
              </a:ext>
            </a:extLst>
          </p:cNvPr>
          <p:cNvSpPr>
            <a:spLocks noGrp="1"/>
          </p:cNvSpPr>
          <p:nvPr>
            <p:ph type="dt" sz="half" idx="10"/>
          </p:nvPr>
        </p:nvSpPr>
        <p:spPr>
          <a:xfrm>
            <a:off x="381000" y="6356350"/>
            <a:ext cx="1569803" cy="365125"/>
          </a:xfrm>
        </p:spPr>
        <p:txBody>
          <a:bodyPr/>
          <a:lstStyle/>
          <a:p>
            <a:fld id="{F742F39E-1B75-804F-BDAE-BCC03958AB94}" type="datetime1">
              <a:rPr lang="en-US" smtClean="0"/>
              <a:pPr/>
              <a:t>1/21/2023</a:t>
            </a:fld>
            <a:endParaRPr lang="en-US" dirty="0"/>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17</a:t>
            </a:fld>
            <a:endParaRPr lang="en-US" dirty="0"/>
          </a:p>
        </p:txBody>
      </p:sp>
      <p:sp>
        <p:nvSpPr>
          <p:cNvPr id="19" name="Picture Placeholder 18">
            <a:extLst>
              <a:ext uri="{FF2B5EF4-FFF2-40B4-BE49-F238E27FC236}">
                <a16:creationId xmlns:a16="http://schemas.microsoft.com/office/drawing/2014/main" id="{412878C8-225C-1D10-E034-20F90DD0938F}"/>
              </a:ext>
            </a:extLst>
          </p:cNvPr>
          <p:cNvSpPr>
            <a:spLocks noGrp="1"/>
          </p:cNvSpPr>
          <p:nvPr>
            <p:ph type="pic" sz="quarter" idx="13"/>
          </p:nvPr>
        </p:nvSpPr>
        <p:spPr/>
      </p:sp>
      <p:sp>
        <p:nvSpPr>
          <p:cNvPr id="21" name="Picture Placeholder 20">
            <a:extLst>
              <a:ext uri="{FF2B5EF4-FFF2-40B4-BE49-F238E27FC236}">
                <a16:creationId xmlns:a16="http://schemas.microsoft.com/office/drawing/2014/main" id="{DC29F6E7-F317-598B-3D7B-68904430DABF}"/>
              </a:ext>
            </a:extLst>
          </p:cNvPr>
          <p:cNvSpPr>
            <a:spLocks noGrp="1"/>
          </p:cNvSpPr>
          <p:nvPr>
            <p:ph type="pic" sz="quarter" idx="14"/>
          </p:nvPr>
        </p:nvSpPr>
        <p:spPr/>
      </p:sp>
    </p:spTree>
    <p:extLst>
      <p:ext uri="{BB962C8B-B14F-4D97-AF65-F5344CB8AC3E}">
        <p14:creationId xmlns:p14="http://schemas.microsoft.com/office/powerpoint/2010/main" val="3335690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211425" y="-15148"/>
            <a:ext cx="6731183" cy="947522"/>
          </a:xfrm>
        </p:spPr>
        <p:txBody>
          <a:bodyPr/>
          <a:lstStyle/>
          <a:p>
            <a:r>
              <a:rPr lang="en-US" dirty="0"/>
              <a:t>Business Problem</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1/21/2023</a:t>
            </a:fld>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graphicFrame>
        <p:nvGraphicFramePr>
          <p:cNvPr id="18" name="Diagram 17">
            <a:extLst>
              <a:ext uri="{FF2B5EF4-FFF2-40B4-BE49-F238E27FC236}">
                <a16:creationId xmlns:a16="http://schemas.microsoft.com/office/drawing/2014/main" id="{6A9698D0-7A4D-F7BA-6C92-B3E6A8EF6CDB}"/>
              </a:ext>
            </a:extLst>
          </p:cNvPr>
          <p:cNvGraphicFramePr/>
          <p:nvPr>
            <p:extLst>
              <p:ext uri="{D42A27DB-BD31-4B8C-83A1-F6EECF244321}">
                <p14:modId xmlns:p14="http://schemas.microsoft.com/office/powerpoint/2010/main" val="2154423822"/>
              </p:ext>
            </p:extLst>
          </p:nvPr>
        </p:nvGraphicFramePr>
        <p:xfrm>
          <a:off x="892665" y="4102478"/>
          <a:ext cx="2978729" cy="1223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5" name="Picture 24" descr="A picture containing timeline&#10;&#10;Description automatically generated">
            <a:extLst>
              <a:ext uri="{FF2B5EF4-FFF2-40B4-BE49-F238E27FC236}">
                <a16:creationId xmlns:a16="http://schemas.microsoft.com/office/drawing/2014/main" id="{04CF9EFE-104F-75AB-3A7D-B401382EB932}"/>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211425" y="2184401"/>
            <a:ext cx="2148843" cy="1544992"/>
          </a:xfrm>
          <a:prstGeom prst="rect">
            <a:avLst/>
          </a:prstGeom>
        </p:spPr>
      </p:pic>
      <p:sp>
        <p:nvSpPr>
          <p:cNvPr id="28" name="TextBox 27">
            <a:extLst>
              <a:ext uri="{FF2B5EF4-FFF2-40B4-BE49-F238E27FC236}">
                <a16:creationId xmlns:a16="http://schemas.microsoft.com/office/drawing/2014/main" id="{927DD67C-8E05-7014-8588-0293CB1FCD9B}"/>
              </a:ext>
            </a:extLst>
          </p:cNvPr>
          <p:cNvSpPr txBox="1"/>
          <p:nvPr/>
        </p:nvSpPr>
        <p:spPr>
          <a:xfrm>
            <a:off x="1263893" y="1013855"/>
            <a:ext cx="6285115" cy="461665"/>
          </a:xfrm>
          <a:prstGeom prst="rect">
            <a:avLst/>
          </a:prstGeom>
          <a:noFill/>
        </p:spPr>
        <p:txBody>
          <a:bodyPr wrap="square">
            <a:spAutoFit/>
          </a:bodyPr>
          <a:lstStyle/>
          <a:p>
            <a:r>
              <a:rPr lang="en-US" sz="2400" b="1" dirty="0"/>
              <a:t>When should we shutdown for maintenance?</a:t>
            </a:r>
          </a:p>
        </p:txBody>
      </p:sp>
      <p:sp>
        <p:nvSpPr>
          <p:cNvPr id="30" name="TextBox 29">
            <a:extLst>
              <a:ext uri="{FF2B5EF4-FFF2-40B4-BE49-F238E27FC236}">
                <a16:creationId xmlns:a16="http://schemas.microsoft.com/office/drawing/2014/main" id="{45B64134-FC71-718C-F0BA-5F09B40E3DF6}"/>
              </a:ext>
            </a:extLst>
          </p:cNvPr>
          <p:cNvSpPr txBox="1"/>
          <p:nvPr/>
        </p:nvSpPr>
        <p:spPr>
          <a:xfrm>
            <a:off x="3885058" y="2385901"/>
            <a:ext cx="7327900" cy="1179234"/>
          </a:xfrm>
          <a:prstGeom prst="rect">
            <a:avLst/>
          </a:prstGeom>
          <a:noFill/>
        </p:spPr>
        <p:txBody>
          <a:bodyPr wrap="square">
            <a:spAutoFit/>
          </a:bodyPr>
          <a:lstStyle/>
          <a:p>
            <a:pPr marL="285750" lvl="0" indent="-285750" algn="just" rtl="0">
              <a:lnSpc>
                <a:spcPct val="115000"/>
              </a:lnSpc>
              <a:spcBef>
                <a:spcPts val="600"/>
              </a:spcBef>
              <a:spcAft>
                <a:spcPts val="0"/>
              </a:spcAft>
              <a:buFont typeface="Arial" panose="020B0604020202020204" pitchFamily="34" charset="0"/>
              <a:buChar char="•"/>
            </a:pPr>
            <a:r>
              <a:rPr lang="en-US" dirty="0"/>
              <a:t>Given Operating Conditions and historical data </a:t>
            </a:r>
          </a:p>
          <a:p>
            <a:pPr marL="285750" lvl="0" indent="-285750" algn="just" rtl="0">
              <a:lnSpc>
                <a:spcPct val="115000"/>
              </a:lnSpc>
              <a:spcBef>
                <a:spcPts val="600"/>
              </a:spcBef>
              <a:spcAft>
                <a:spcPts val="0"/>
              </a:spcAft>
              <a:buFont typeface="Arial" panose="020B0604020202020204" pitchFamily="34" charset="0"/>
              <a:buChar char="•"/>
            </a:pPr>
            <a:r>
              <a:rPr lang="en-US" dirty="0"/>
              <a:t>Predict the engine’s remaining useful life (RUL)</a:t>
            </a:r>
          </a:p>
          <a:p>
            <a:pPr marL="285750" lvl="0" indent="-285750" algn="just" rtl="0">
              <a:lnSpc>
                <a:spcPct val="115000"/>
              </a:lnSpc>
              <a:spcBef>
                <a:spcPts val="600"/>
              </a:spcBef>
              <a:spcAft>
                <a:spcPts val="0"/>
              </a:spcAft>
              <a:buFont typeface="Arial" panose="020B0604020202020204" pitchFamily="34" charset="0"/>
              <a:buChar char="•"/>
            </a:pPr>
            <a:r>
              <a:rPr lang="en-US" dirty="0">
                <a:highlight>
                  <a:srgbClr val="FFFFFF"/>
                </a:highlight>
              </a:rPr>
              <a:t>Schedule engine maintenance to prevent unplanned failure</a:t>
            </a:r>
          </a:p>
        </p:txBody>
      </p:sp>
      <p:sp>
        <p:nvSpPr>
          <p:cNvPr id="32" name="TextBox 31">
            <a:extLst>
              <a:ext uri="{FF2B5EF4-FFF2-40B4-BE49-F238E27FC236}">
                <a16:creationId xmlns:a16="http://schemas.microsoft.com/office/drawing/2014/main" id="{0D6E6055-CD5C-EFC1-3109-E6DFE65D9A4D}"/>
              </a:ext>
            </a:extLst>
          </p:cNvPr>
          <p:cNvSpPr txBox="1"/>
          <p:nvPr/>
        </p:nvSpPr>
        <p:spPr>
          <a:xfrm>
            <a:off x="3719957" y="4322479"/>
            <a:ext cx="8091042" cy="783741"/>
          </a:xfrm>
          <a:prstGeom prst="rect">
            <a:avLst/>
          </a:prstGeom>
          <a:noFill/>
        </p:spPr>
        <p:txBody>
          <a:bodyPr wrap="square">
            <a:spAutoFit/>
          </a:bodyPr>
          <a:lstStyle/>
          <a:p>
            <a:pPr marL="285750" indent="-285750" algn="just">
              <a:lnSpc>
                <a:spcPct val="115000"/>
              </a:lnSpc>
              <a:spcBef>
                <a:spcPts val="600"/>
              </a:spcBef>
              <a:buFont typeface="Arial" panose="020B0604020202020204" pitchFamily="34" charset="0"/>
              <a:buChar char="•"/>
            </a:pPr>
            <a:r>
              <a:rPr lang="en-US" dirty="0"/>
              <a:t>Predict engine failure too late, major safety issues</a:t>
            </a:r>
          </a:p>
          <a:p>
            <a:pPr marL="285750" indent="-285750" algn="just">
              <a:lnSpc>
                <a:spcPct val="115000"/>
              </a:lnSpc>
              <a:spcBef>
                <a:spcPts val="600"/>
              </a:spcBef>
              <a:buFont typeface="Arial" panose="020B0604020202020204" pitchFamily="34" charset="0"/>
              <a:buChar char="•"/>
            </a:pPr>
            <a:r>
              <a:rPr lang="en-US" dirty="0"/>
              <a:t>Retire engine too early, fail to maximize engine life, leaves $ on the table</a:t>
            </a:r>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385708" y="803564"/>
            <a:ext cx="6245912" cy="1161176"/>
          </a:xfrm>
        </p:spPr>
        <p:txBody>
          <a:bodyPr/>
          <a:lstStyle/>
          <a:p>
            <a:r>
              <a:rPr lang="en-US" dirty="0"/>
              <a:t>Primary goals</a:t>
            </a:r>
          </a:p>
        </p:txBody>
      </p:sp>
      <p:graphicFrame>
        <p:nvGraphicFramePr>
          <p:cNvPr id="9" name="Content Placeholder 8">
            <a:extLst>
              <a:ext uri="{FF2B5EF4-FFF2-40B4-BE49-F238E27FC236}">
                <a16:creationId xmlns:a16="http://schemas.microsoft.com/office/drawing/2014/main" id="{5E322376-39A7-3877-0956-3DCF5FDAB6C5}"/>
              </a:ext>
            </a:extLst>
          </p:cNvPr>
          <p:cNvGraphicFramePr>
            <a:graphicFrameLocks/>
          </p:cNvGraphicFramePr>
          <p:nvPr>
            <p:extLst>
              <p:ext uri="{D42A27DB-BD31-4B8C-83A1-F6EECF244321}">
                <p14:modId xmlns:p14="http://schemas.microsoft.com/office/powerpoint/2010/main" val="387296730"/>
              </p:ext>
            </p:extLst>
          </p:nvPr>
        </p:nvGraphicFramePr>
        <p:xfrm>
          <a:off x="-491836" y="2279073"/>
          <a:ext cx="8970818" cy="30898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6797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211425" y="98425"/>
            <a:ext cx="6731183" cy="947522"/>
          </a:xfrm>
        </p:spPr>
        <p:txBody>
          <a:bodyPr/>
          <a:lstStyle/>
          <a:p>
            <a:r>
              <a:rPr lang="en-US" dirty="0"/>
              <a:t>Solution</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1/21/2023</a:t>
            </a:fld>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4</a:t>
            </a:fld>
            <a:endParaRPr lang="en-US" dirty="0"/>
          </a:p>
        </p:txBody>
      </p:sp>
      <p:pic>
        <p:nvPicPr>
          <p:cNvPr id="10" name="Picture 9">
            <a:extLst>
              <a:ext uri="{FF2B5EF4-FFF2-40B4-BE49-F238E27FC236}">
                <a16:creationId xmlns:a16="http://schemas.microsoft.com/office/drawing/2014/main" id="{663C8642-AAAF-9692-7B96-E6368FC927D3}"/>
              </a:ext>
            </a:extLst>
          </p:cNvPr>
          <p:cNvPicPr>
            <a:picLocks noChangeAspect="1"/>
          </p:cNvPicPr>
          <p:nvPr/>
        </p:nvPicPr>
        <p:blipFill rotWithShape="1">
          <a:blip r:embed="rId3"/>
          <a:srcRect l="42679" t="40037" r="29192" b="9742"/>
          <a:stretch/>
        </p:blipFill>
        <p:spPr>
          <a:xfrm>
            <a:off x="4322621" y="2705101"/>
            <a:ext cx="2978728" cy="3002979"/>
          </a:xfrm>
          <a:prstGeom prst="rect">
            <a:avLst/>
          </a:prstGeom>
          <a:ln>
            <a:solidFill>
              <a:schemeClr val="tx1"/>
            </a:solidFill>
          </a:ln>
        </p:spPr>
      </p:pic>
      <p:pic>
        <p:nvPicPr>
          <p:cNvPr id="13" name="Google Shape;167;p15">
            <a:extLst>
              <a:ext uri="{FF2B5EF4-FFF2-40B4-BE49-F238E27FC236}">
                <a16:creationId xmlns:a16="http://schemas.microsoft.com/office/drawing/2014/main" id="{8AD87AB2-D15B-8D7C-FA63-278919676D83}"/>
              </a:ext>
            </a:extLst>
          </p:cNvPr>
          <p:cNvPicPr preferRelativeResize="0"/>
          <p:nvPr/>
        </p:nvPicPr>
        <p:blipFill>
          <a:blip r:embed="rId4">
            <a:alphaModFix/>
          </a:blip>
          <a:stretch>
            <a:fillRect/>
          </a:stretch>
        </p:blipFill>
        <p:spPr>
          <a:xfrm>
            <a:off x="171922" y="2705101"/>
            <a:ext cx="3499533" cy="3002980"/>
          </a:xfrm>
          <a:prstGeom prst="rect">
            <a:avLst/>
          </a:prstGeom>
          <a:noFill/>
          <a:ln w="28575" cap="flat" cmpd="sng">
            <a:solidFill>
              <a:schemeClr val="dk1"/>
            </a:solidFill>
            <a:prstDash val="solid"/>
            <a:round/>
            <a:headEnd type="none" w="sm" len="sm"/>
            <a:tailEnd type="none" w="sm" len="sm"/>
          </a:ln>
        </p:spPr>
      </p:pic>
      <p:pic>
        <p:nvPicPr>
          <p:cNvPr id="17" name="Google Shape;590;p59">
            <a:extLst>
              <a:ext uri="{FF2B5EF4-FFF2-40B4-BE49-F238E27FC236}">
                <a16:creationId xmlns:a16="http://schemas.microsoft.com/office/drawing/2014/main" id="{A177893F-86EB-66E5-12BC-26A8A50AFDA5}"/>
              </a:ext>
            </a:extLst>
          </p:cNvPr>
          <p:cNvPicPr preferRelativeResize="0"/>
          <p:nvPr/>
        </p:nvPicPr>
        <p:blipFill>
          <a:blip r:embed="rId5">
            <a:alphaModFix/>
          </a:blip>
          <a:stretch>
            <a:fillRect/>
          </a:stretch>
        </p:blipFill>
        <p:spPr>
          <a:xfrm>
            <a:off x="8063344" y="2705101"/>
            <a:ext cx="3241965" cy="3002979"/>
          </a:xfrm>
          <a:prstGeom prst="rect">
            <a:avLst/>
          </a:prstGeom>
          <a:noFill/>
          <a:ln w="38100" cap="flat" cmpd="sng">
            <a:solidFill>
              <a:schemeClr val="accent3"/>
            </a:solidFill>
            <a:prstDash val="solid"/>
            <a:round/>
            <a:headEnd type="none" w="sm" len="sm"/>
            <a:tailEnd type="none" w="sm" len="sm"/>
          </a:ln>
        </p:spPr>
      </p:pic>
      <p:sp>
        <p:nvSpPr>
          <p:cNvPr id="20" name="Not Equal 19">
            <a:extLst>
              <a:ext uri="{FF2B5EF4-FFF2-40B4-BE49-F238E27FC236}">
                <a16:creationId xmlns:a16="http://schemas.microsoft.com/office/drawing/2014/main" id="{F654BED5-E2CD-DF6D-D2EA-A96BAE4CBFCC}"/>
              </a:ext>
            </a:extLst>
          </p:cNvPr>
          <p:cNvSpPr/>
          <p:nvPr/>
        </p:nvSpPr>
        <p:spPr>
          <a:xfrm flipH="1">
            <a:off x="7287694" y="4041069"/>
            <a:ext cx="654914" cy="56803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1" name="Equals 20">
            <a:extLst>
              <a:ext uri="{FF2B5EF4-FFF2-40B4-BE49-F238E27FC236}">
                <a16:creationId xmlns:a16="http://schemas.microsoft.com/office/drawing/2014/main" id="{E1684C77-D6C9-8CBD-D2BE-0F9A4FF6522C}"/>
              </a:ext>
            </a:extLst>
          </p:cNvPr>
          <p:cNvSpPr/>
          <p:nvPr/>
        </p:nvSpPr>
        <p:spPr>
          <a:xfrm>
            <a:off x="3784265" y="4041069"/>
            <a:ext cx="415639" cy="68333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8" name="TextBox 27">
            <a:extLst>
              <a:ext uri="{FF2B5EF4-FFF2-40B4-BE49-F238E27FC236}">
                <a16:creationId xmlns:a16="http://schemas.microsoft.com/office/drawing/2014/main" id="{927DD67C-8E05-7014-8588-0293CB1FCD9B}"/>
              </a:ext>
            </a:extLst>
          </p:cNvPr>
          <p:cNvSpPr txBox="1"/>
          <p:nvPr/>
        </p:nvSpPr>
        <p:spPr>
          <a:xfrm>
            <a:off x="1211425" y="1606126"/>
            <a:ext cx="9860963" cy="461665"/>
          </a:xfrm>
          <a:prstGeom prst="rect">
            <a:avLst/>
          </a:prstGeom>
          <a:noFill/>
        </p:spPr>
        <p:txBody>
          <a:bodyPr wrap="square">
            <a:spAutoFit/>
          </a:bodyPr>
          <a:lstStyle/>
          <a:p>
            <a:r>
              <a:rPr lang="en-US" sz="2400" b="1" dirty="0"/>
              <a:t>Predictive / Preventive Maintenance aka Condition-Based Maintenance</a:t>
            </a:r>
          </a:p>
        </p:txBody>
      </p:sp>
    </p:spTree>
    <p:extLst>
      <p:ext uri="{BB962C8B-B14F-4D97-AF65-F5344CB8AC3E}">
        <p14:creationId xmlns:p14="http://schemas.microsoft.com/office/powerpoint/2010/main" val="585843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063642" y="401161"/>
            <a:ext cx="5682219" cy="769442"/>
          </a:xfrm>
        </p:spPr>
        <p:txBody>
          <a:bodyPr/>
          <a:lstStyle/>
          <a:p>
            <a:r>
              <a:rPr lang="en-US" dirty="0"/>
              <a:t>Data + Model</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5</a:t>
            </a:fld>
            <a:endParaRPr lang="en-US" dirty="0"/>
          </a:p>
        </p:txBody>
      </p:sp>
      <p:sp>
        <p:nvSpPr>
          <p:cNvPr id="14" name="TextBox 13">
            <a:extLst>
              <a:ext uri="{FF2B5EF4-FFF2-40B4-BE49-F238E27FC236}">
                <a16:creationId xmlns:a16="http://schemas.microsoft.com/office/drawing/2014/main" id="{496BC4D2-5C1D-5BFB-0035-C8755A09EADE}"/>
              </a:ext>
            </a:extLst>
          </p:cNvPr>
          <p:cNvSpPr txBox="1"/>
          <p:nvPr/>
        </p:nvSpPr>
        <p:spPr>
          <a:xfrm>
            <a:off x="1063642" y="1357381"/>
            <a:ext cx="5074204" cy="769441"/>
          </a:xfrm>
          <a:prstGeom prst="rect">
            <a:avLst/>
          </a:prstGeom>
          <a:noFill/>
        </p:spPr>
        <p:txBody>
          <a:bodyPr wrap="square">
            <a:spAutoFit/>
          </a:bodyPr>
          <a:lstStyle/>
          <a:p>
            <a:r>
              <a:rPr lang="en-SG" sz="1100" u="sng" dirty="0">
                <a:solidFill>
                  <a:schemeClr val="bg1"/>
                </a:solidFill>
                <a:effectLst/>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Dataset Sources &amp; References</a:t>
            </a:r>
          </a:p>
          <a:p>
            <a:pPr marL="342900" indent="-342900">
              <a:buFont typeface="+mj-lt"/>
              <a:buAutoNum type="arabicPeriod"/>
            </a:pPr>
            <a:r>
              <a:rPr lang="en-SG" sz="1100" u="sng" dirty="0">
                <a:solidFill>
                  <a:schemeClr val="bg1"/>
                </a:solidFill>
                <a:effectLst/>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Turbofan Engine Degradation Dataset</a:t>
            </a:r>
            <a:r>
              <a:rPr lang="en-SG" sz="1100" u="sng" dirty="0">
                <a:solidFill>
                  <a:schemeClr val="bg1"/>
                </a:solidFill>
                <a:effectLst/>
                <a:latin typeface="Proxima Nova"/>
                <a:ea typeface="Proxima Nova"/>
                <a:cs typeface="Proxima Nova"/>
                <a:hlinkClick r:id="rId3">
                  <a:extLst>
                    <a:ext uri="{A12FA001-AC4F-418D-AE19-62706E023703}">
                      <ahyp:hlinkClr xmlns:ahyp="http://schemas.microsoft.com/office/drawing/2018/hyperlinkcolor" val="tx"/>
                    </a:ext>
                  </a:extLst>
                </a:hlinkClick>
              </a:rPr>
              <a:t> </a:t>
            </a:r>
            <a:r>
              <a:rPr lang="en-SG" sz="1100" u="sng" dirty="0">
                <a:solidFill>
                  <a:schemeClr val="bg1"/>
                </a:solidFill>
                <a:effectLst/>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2</a:t>
            </a:r>
            <a:endParaRPr lang="en-SG" sz="1100" u="sng" dirty="0">
              <a:solidFill>
                <a:schemeClr val="bg1"/>
              </a:solidFill>
              <a:effectLst/>
              <a:latin typeface="Calibri" panose="020F0502020204030204" pitchFamily="34" charset="0"/>
              <a:ea typeface="Calibri" panose="020F0502020204030204" pitchFamily="34" charset="0"/>
            </a:endParaRPr>
          </a:p>
          <a:p>
            <a:pPr marL="342900" indent="-342900">
              <a:buFont typeface="+mj-lt"/>
              <a:buAutoNum type="arabicPeriod"/>
            </a:pPr>
            <a:r>
              <a:rPr lang="en-CA" sz="1100" b="0" i="0" u="none" strike="noStrike" dirty="0">
                <a:solidFill>
                  <a:schemeClr val="bg1"/>
                </a:solidFill>
                <a:effectLst/>
                <a:latin typeface="Inter"/>
                <a:hlinkClick r:id="rId4">
                  <a:extLst>
                    <a:ext uri="{A12FA001-AC4F-418D-AE19-62706E023703}">
                      <ahyp:hlinkClr xmlns:ahyp="http://schemas.microsoft.com/office/drawing/2018/hyperlinkcolor" val="tx"/>
                    </a:ext>
                  </a:extLst>
                </a:hlinkClick>
              </a:rPr>
              <a:t>https://ti.arc.nasa.gov/tech/dash/groups/pcoe/prognostic-data-repository/</a:t>
            </a:r>
            <a:endParaRPr lang="en-CA" sz="1100" b="0" i="0" u="none" strike="noStrike" dirty="0">
              <a:solidFill>
                <a:schemeClr val="bg1"/>
              </a:solidFill>
              <a:effectLst/>
              <a:latin typeface="Inter"/>
            </a:endParaRPr>
          </a:p>
          <a:p>
            <a:pPr marL="342900" indent="-342900">
              <a:buFont typeface="+mj-lt"/>
              <a:buAutoNum type="arabicPeriod"/>
            </a:pPr>
            <a:r>
              <a:rPr lang="en-SG" sz="1100" u="sng" dirty="0">
                <a:solidFill>
                  <a:schemeClr val="bg1"/>
                </a:solidFill>
                <a:effectLst/>
                <a:latin typeface="Calibri" panose="020F0502020204030204" pitchFamily="34" charset="0"/>
                <a:ea typeface="Calibri" panose="020F0502020204030204" pitchFamily="34" charset="0"/>
              </a:rPr>
              <a:t>https://ntrs.nasa.gov/api/citations/20090029214/downloads/20090029214.pdf</a:t>
            </a:r>
          </a:p>
        </p:txBody>
      </p:sp>
      <p:sp>
        <p:nvSpPr>
          <p:cNvPr id="16" name="TextBox 15">
            <a:extLst>
              <a:ext uri="{FF2B5EF4-FFF2-40B4-BE49-F238E27FC236}">
                <a16:creationId xmlns:a16="http://schemas.microsoft.com/office/drawing/2014/main" id="{ABDA649F-794C-FAA3-531E-F484FB758922}"/>
              </a:ext>
            </a:extLst>
          </p:cNvPr>
          <p:cNvSpPr txBox="1"/>
          <p:nvPr/>
        </p:nvSpPr>
        <p:spPr>
          <a:xfrm>
            <a:off x="141495" y="5590601"/>
            <a:ext cx="7105249" cy="276999"/>
          </a:xfrm>
          <a:prstGeom prst="rect">
            <a:avLst/>
          </a:prstGeom>
          <a:noFill/>
        </p:spPr>
        <p:txBody>
          <a:bodyPr wrap="square">
            <a:spAutoFit/>
          </a:bodyPr>
          <a:lstStyle/>
          <a:p>
            <a:r>
              <a:rPr lang="en-US" sz="1200" dirty="0">
                <a:solidFill>
                  <a:schemeClr val="bg1"/>
                </a:solidFill>
              </a:rPr>
              <a:t>Run to Failure Degradation from NASA </a:t>
            </a:r>
            <a:r>
              <a:rPr lang="en-US" sz="1200" dirty="0">
                <a:solidFill>
                  <a:schemeClr val="bg1"/>
                </a:solidFill>
                <a:latin typeface="Calibri"/>
                <a:ea typeface="Calibri"/>
                <a:cs typeface="Calibri"/>
                <a:sym typeface="Calibri"/>
              </a:rPr>
              <a:t>Commercial Modular Aero-Propulsion System Simulation (</a:t>
            </a:r>
            <a:r>
              <a:rPr lang="en-US" sz="1200" dirty="0">
                <a:solidFill>
                  <a:schemeClr val="bg1"/>
                </a:solidFill>
              </a:rPr>
              <a:t>C-MAPSS)</a:t>
            </a:r>
          </a:p>
        </p:txBody>
      </p:sp>
      <p:pic>
        <p:nvPicPr>
          <p:cNvPr id="18" name="Picture 17">
            <a:extLst>
              <a:ext uri="{FF2B5EF4-FFF2-40B4-BE49-F238E27FC236}">
                <a16:creationId xmlns:a16="http://schemas.microsoft.com/office/drawing/2014/main" id="{B1409BB2-9389-0072-729F-11293282930F}"/>
              </a:ext>
            </a:extLst>
          </p:cNvPr>
          <p:cNvPicPr>
            <a:picLocks noChangeAspect="1"/>
          </p:cNvPicPr>
          <p:nvPr/>
        </p:nvPicPr>
        <p:blipFill rotWithShape="1">
          <a:blip r:embed="rId5"/>
          <a:srcRect l="33124" t="52727" r="48523" b="23192"/>
          <a:stretch/>
        </p:blipFill>
        <p:spPr>
          <a:xfrm>
            <a:off x="180975" y="2473878"/>
            <a:ext cx="6564886" cy="3026741"/>
          </a:xfrm>
          <a:prstGeom prst="rect">
            <a:avLst/>
          </a:prstGeom>
        </p:spPr>
      </p:pic>
      <p:grpSp>
        <p:nvGrpSpPr>
          <p:cNvPr id="22" name="Google Shape;231;p23">
            <a:extLst>
              <a:ext uri="{FF2B5EF4-FFF2-40B4-BE49-F238E27FC236}">
                <a16:creationId xmlns:a16="http://schemas.microsoft.com/office/drawing/2014/main" id="{E9A8D5C2-D595-FBC4-5F3F-AD23B08B5039}"/>
              </a:ext>
            </a:extLst>
          </p:cNvPr>
          <p:cNvGrpSpPr/>
          <p:nvPr/>
        </p:nvGrpSpPr>
        <p:grpSpPr>
          <a:xfrm>
            <a:off x="6745862" y="142560"/>
            <a:ext cx="3682190" cy="1984262"/>
            <a:chOff x="8463075" y="201800"/>
            <a:chExt cx="3429000" cy="2812250"/>
          </a:xfrm>
        </p:grpSpPr>
        <p:pic>
          <p:nvPicPr>
            <p:cNvPr id="23" name="Google Shape;232;p23">
              <a:extLst>
                <a:ext uri="{FF2B5EF4-FFF2-40B4-BE49-F238E27FC236}">
                  <a16:creationId xmlns:a16="http://schemas.microsoft.com/office/drawing/2014/main" id="{F4241AD4-67DA-3CE4-0244-2CF7551F28C7}"/>
                </a:ext>
              </a:extLst>
            </p:cNvPr>
            <p:cNvPicPr preferRelativeResize="0"/>
            <p:nvPr/>
          </p:nvPicPr>
          <p:blipFill>
            <a:blip r:embed="rId6">
              <a:alphaModFix/>
            </a:blip>
            <a:stretch>
              <a:fillRect/>
            </a:stretch>
          </p:blipFill>
          <p:spPr>
            <a:xfrm>
              <a:off x="8463075" y="201800"/>
              <a:ext cx="3429000" cy="2571750"/>
            </a:xfrm>
            <a:prstGeom prst="rect">
              <a:avLst/>
            </a:prstGeom>
            <a:noFill/>
            <a:ln>
              <a:noFill/>
            </a:ln>
          </p:spPr>
        </p:pic>
        <p:sp>
          <p:nvSpPr>
            <p:cNvPr id="24" name="Google Shape;233;p23">
              <a:extLst>
                <a:ext uri="{FF2B5EF4-FFF2-40B4-BE49-F238E27FC236}">
                  <a16:creationId xmlns:a16="http://schemas.microsoft.com/office/drawing/2014/main" id="{AC539DEC-5EBB-8674-D21D-17007BF14171}"/>
                </a:ext>
              </a:extLst>
            </p:cNvPr>
            <p:cNvSpPr txBox="1"/>
            <p:nvPr/>
          </p:nvSpPr>
          <p:spPr>
            <a:xfrm>
              <a:off x="8508275" y="2796550"/>
              <a:ext cx="1136400" cy="2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dirty="0">
                  <a:solidFill>
                    <a:schemeClr val="bg1"/>
                  </a:solidFill>
                  <a:latin typeface="Roboto"/>
                  <a:ea typeface="Roboto"/>
                  <a:cs typeface="Roboto"/>
                  <a:sym typeface="Roboto"/>
                </a:rPr>
                <a:t>Source: </a:t>
              </a:r>
              <a:r>
                <a:rPr lang="en-US" sz="8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Wikipedia</a:t>
              </a:r>
              <a:endParaRPr sz="800" dirty="0">
                <a:solidFill>
                  <a:schemeClr val="bg1"/>
                </a:solidFill>
                <a:latin typeface="Roboto"/>
                <a:ea typeface="Roboto"/>
                <a:cs typeface="Roboto"/>
                <a:sym typeface="Roboto"/>
              </a:endParaRPr>
            </a:p>
          </p:txBody>
        </p:sp>
      </p:grpSp>
      <p:sp>
        <p:nvSpPr>
          <p:cNvPr id="26" name="TextBox 25">
            <a:extLst>
              <a:ext uri="{FF2B5EF4-FFF2-40B4-BE49-F238E27FC236}">
                <a16:creationId xmlns:a16="http://schemas.microsoft.com/office/drawing/2014/main" id="{FD543943-52A0-7163-9D22-79CF94458AB8}"/>
              </a:ext>
            </a:extLst>
          </p:cNvPr>
          <p:cNvSpPr txBox="1"/>
          <p:nvPr/>
        </p:nvSpPr>
        <p:spPr>
          <a:xfrm>
            <a:off x="180975" y="5894693"/>
            <a:ext cx="6642519" cy="577081"/>
          </a:xfrm>
          <a:prstGeom prst="rect">
            <a:avLst/>
          </a:prstGeom>
          <a:noFill/>
        </p:spPr>
        <p:txBody>
          <a:bodyPr wrap="square">
            <a:sp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050" kern="0" dirty="0">
                <a:solidFill>
                  <a:schemeClr val="bg1"/>
                </a:solidFill>
                <a:latin typeface="Arial"/>
                <a:cs typeface="Arial"/>
                <a:sym typeface="Arial"/>
              </a:rPr>
              <a:t>Compressor &amp; turbine flow rate and e</a:t>
            </a:r>
            <a:r>
              <a:rPr kumimoji="0" lang="en-US" sz="1050" b="0" i="0" u="none" strike="noStrike" kern="0" cap="none" spc="0" normalizeH="0" baseline="0" noProof="0" dirty="0" err="1">
                <a:ln>
                  <a:noFill/>
                </a:ln>
                <a:solidFill>
                  <a:schemeClr val="bg1"/>
                </a:solidFill>
                <a:effectLst/>
                <a:uLnTx/>
                <a:uFillTx/>
                <a:latin typeface="Arial"/>
                <a:cs typeface="Arial"/>
                <a:sym typeface="Arial"/>
              </a:rPr>
              <a:t>fficiencies</a:t>
            </a:r>
            <a:r>
              <a:rPr kumimoji="0" lang="en-US" sz="1050" b="0" i="0" u="none" strike="noStrike" kern="0" cap="none" spc="0" normalizeH="0" baseline="0" noProof="0" dirty="0">
                <a:ln>
                  <a:noFill/>
                </a:ln>
                <a:solidFill>
                  <a:schemeClr val="bg1"/>
                </a:solidFill>
                <a:effectLst/>
                <a:uLnTx/>
                <a:uFillTx/>
                <a:latin typeface="Arial"/>
                <a:cs typeface="Arial"/>
                <a:sym typeface="Arial"/>
              </a:rPr>
              <a:t> deviations for fault detection purposes.</a:t>
            </a:r>
          </a:p>
          <a:p>
            <a:pPr marL="139700" marR="0" lvl="0" algn="l" defTabSz="914400" rtl="0" eaLnBrk="1" fontAlgn="auto" latinLnBrk="0" hangingPunct="1">
              <a:lnSpc>
                <a:spcPct val="100000"/>
              </a:lnSpc>
              <a:spcBef>
                <a:spcPts val="0"/>
              </a:spcBef>
              <a:spcAft>
                <a:spcPts val="0"/>
              </a:spcAft>
              <a:buClr>
                <a:srgbClr val="000000"/>
              </a:buClr>
              <a:buSzPts val="1400"/>
              <a:tabLst/>
              <a:defRPr/>
            </a:pPr>
            <a:endParaRPr kumimoji="0" lang="en-US" sz="1050" b="0" i="0" u="none" strike="noStrike" kern="0" cap="none" spc="0" normalizeH="0" baseline="0" noProof="0" dirty="0">
              <a:ln>
                <a:noFill/>
              </a:ln>
              <a:solidFill>
                <a:schemeClr val="bg1"/>
              </a:solidFill>
              <a:effectLst/>
              <a:uLnTx/>
              <a:uFillTx/>
              <a:latin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050" b="0" i="0" u="none" strike="noStrike" kern="0" cap="none" spc="0" normalizeH="0" baseline="0" noProof="0" dirty="0">
                <a:ln>
                  <a:noFill/>
                </a:ln>
                <a:solidFill>
                  <a:schemeClr val="bg1"/>
                </a:solidFill>
                <a:effectLst/>
                <a:uLnTx/>
                <a:uFillTx/>
                <a:latin typeface="Arial"/>
                <a:cs typeface="Arial"/>
                <a:sym typeface="Arial"/>
              </a:rPr>
              <a:t>Four datasets representing a combination of different operational conditions</a:t>
            </a:r>
          </a:p>
        </p:txBody>
      </p:sp>
      <p:graphicFrame>
        <p:nvGraphicFramePr>
          <p:cNvPr id="27" name="Google Shape;85;p16">
            <a:extLst>
              <a:ext uri="{FF2B5EF4-FFF2-40B4-BE49-F238E27FC236}">
                <a16:creationId xmlns:a16="http://schemas.microsoft.com/office/drawing/2014/main" id="{C27A8508-743E-5D73-453D-900EB3BAB0D9}"/>
              </a:ext>
            </a:extLst>
          </p:cNvPr>
          <p:cNvGraphicFramePr/>
          <p:nvPr>
            <p:extLst>
              <p:ext uri="{D42A27DB-BD31-4B8C-83A1-F6EECF244321}">
                <p14:modId xmlns:p14="http://schemas.microsoft.com/office/powerpoint/2010/main" val="3084034508"/>
              </p:ext>
            </p:extLst>
          </p:nvPr>
        </p:nvGraphicFramePr>
        <p:xfrm>
          <a:off x="7328847" y="2477786"/>
          <a:ext cx="4536872" cy="2964466"/>
        </p:xfrm>
        <a:graphic>
          <a:graphicData uri="http://schemas.openxmlformats.org/drawingml/2006/table">
            <a:tbl>
              <a:tblPr>
                <a:noFill/>
              </a:tblPr>
              <a:tblGrid>
                <a:gridCol w="887105">
                  <a:extLst>
                    <a:ext uri="{9D8B030D-6E8A-4147-A177-3AD203B41FA5}">
                      <a16:colId xmlns:a16="http://schemas.microsoft.com/office/drawing/2014/main" val="20000"/>
                    </a:ext>
                  </a:extLst>
                </a:gridCol>
                <a:gridCol w="941696">
                  <a:extLst>
                    <a:ext uri="{9D8B030D-6E8A-4147-A177-3AD203B41FA5}">
                      <a16:colId xmlns:a16="http://schemas.microsoft.com/office/drawing/2014/main" val="20001"/>
                    </a:ext>
                  </a:extLst>
                </a:gridCol>
                <a:gridCol w="826018">
                  <a:extLst>
                    <a:ext uri="{9D8B030D-6E8A-4147-A177-3AD203B41FA5}">
                      <a16:colId xmlns:a16="http://schemas.microsoft.com/office/drawing/2014/main" val="20002"/>
                    </a:ext>
                  </a:extLst>
                </a:gridCol>
                <a:gridCol w="948035">
                  <a:extLst>
                    <a:ext uri="{9D8B030D-6E8A-4147-A177-3AD203B41FA5}">
                      <a16:colId xmlns:a16="http://schemas.microsoft.com/office/drawing/2014/main" val="20003"/>
                    </a:ext>
                  </a:extLst>
                </a:gridCol>
                <a:gridCol w="934018">
                  <a:extLst>
                    <a:ext uri="{9D8B030D-6E8A-4147-A177-3AD203B41FA5}">
                      <a16:colId xmlns:a16="http://schemas.microsoft.com/office/drawing/2014/main" val="20004"/>
                    </a:ext>
                  </a:extLst>
                </a:gridCol>
              </a:tblGrid>
              <a:tr h="867762">
                <a:tc>
                  <a:txBody>
                    <a:bodyPr/>
                    <a:lstStyle/>
                    <a:p>
                      <a:pPr marL="0" lvl="0" indent="0" algn="l" rtl="0">
                        <a:spcBef>
                          <a:spcPts val="0"/>
                        </a:spcBef>
                        <a:spcAft>
                          <a:spcPts val="0"/>
                        </a:spcAft>
                        <a:buNone/>
                      </a:pPr>
                      <a:r>
                        <a:rPr lang="en-GB" sz="1000" b="1" u="sng" dirty="0">
                          <a:solidFill>
                            <a:schemeClr val="bg1"/>
                          </a:solidFill>
                        </a:rPr>
                        <a:t>Dataset</a:t>
                      </a:r>
                      <a:endParaRPr sz="1000" b="1" u="sng" dirty="0">
                        <a:solidFill>
                          <a:schemeClr val="bg1"/>
                        </a:solidFill>
                      </a:endParaRPr>
                    </a:p>
                  </a:txBody>
                  <a:tcPr marL="91425" marR="91425" marT="91425" marB="91425"/>
                </a:tc>
                <a:tc>
                  <a:txBody>
                    <a:bodyPr/>
                    <a:lstStyle/>
                    <a:p>
                      <a:pPr marL="0" lvl="0" indent="0" algn="l" rtl="0">
                        <a:spcBef>
                          <a:spcPts val="0"/>
                        </a:spcBef>
                        <a:spcAft>
                          <a:spcPts val="0"/>
                        </a:spcAft>
                        <a:buNone/>
                      </a:pPr>
                      <a:r>
                        <a:rPr lang="en-GB" sz="1000" b="1" u="sng">
                          <a:solidFill>
                            <a:schemeClr val="bg1"/>
                          </a:solidFill>
                        </a:rPr>
                        <a:t># Operating Conditions</a:t>
                      </a:r>
                      <a:endParaRPr sz="1000" b="1" u="sng">
                        <a:solidFill>
                          <a:schemeClr val="bg1"/>
                        </a:solidFill>
                      </a:endParaRPr>
                    </a:p>
                  </a:txBody>
                  <a:tcPr marL="91425" marR="91425" marT="91425" marB="91425"/>
                </a:tc>
                <a:tc>
                  <a:txBody>
                    <a:bodyPr/>
                    <a:lstStyle/>
                    <a:p>
                      <a:pPr marL="0" lvl="0" indent="0" algn="l" rtl="0">
                        <a:spcBef>
                          <a:spcPts val="0"/>
                        </a:spcBef>
                        <a:spcAft>
                          <a:spcPts val="0"/>
                        </a:spcAft>
                        <a:buNone/>
                      </a:pPr>
                      <a:r>
                        <a:rPr lang="en-GB" sz="1000" b="1" u="sng">
                          <a:solidFill>
                            <a:schemeClr val="bg1"/>
                          </a:solidFill>
                        </a:rPr>
                        <a:t>Fault Modes</a:t>
                      </a:r>
                      <a:endParaRPr sz="1000" b="1" u="sng">
                        <a:solidFill>
                          <a:schemeClr val="bg1"/>
                        </a:solidFill>
                      </a:endParaRPr>
                    </a:p>
                  </a:txBody>
                  <a:tcPr marL="91425" marR="91425" marT="91425" marB="91425"/>
                </a:tc>
                <a:tc>
                  <a:txBody>
                    <a:bodyPr/>
                    <a:lstStyle/>
                    <a:p>
                      <a:pPr marL="0" lvl="0" indent="0" algn="l" rtl="0">
                        <a:spcBef>
                          <a:spcPts val="0"/>
                        </a:spcBef>
                        <a:spcAft>
                          <a:spcPts val="0"/>
                        </a:spcAft>
                        <a:buNone/>
                      </a:pPr>
                      <a:r>
                        <a:rPr lang="en-GB" sz="1000" b="1" u="sng">
                          <a:solidFill>
                            <a:schemeClr val="bg1"/>
                          </a:solidFill>
                        </a:rPr>
                        <a:t>Train Size</a:t>
                      </a:r>
                      <a:endParaRPr sz="1000" b="1" u="sng">
                        <a:solidFill>
                          <a:schemeClr val="bg1"/>
                        </a:solidFill>
                      </a:endParaRPr>
                    </a:p>
                    <a:p>
                      <a:pPr marL="0" lvl="0" indent="0" algn="l" rtl="0">
                        <a:spcBef>
                          <a:spcPts val="0"/>
                        </a:spcBef>
                        <a:spcAft>
                          <a:spcPts val="0"/>
                        </a:spcAft>
                        <a:buNone/>
                      </a:pPr>
                      <a:r>
                        <a:rPr lang="en-GB" sz="1000" b="1" u="sng">
                          <a:solidFill>
                            <a:schemeClr val="bg1"/>
                          </a:solidFill>
                        </a:rPr>
                        <a:t>(# engines)</a:t>
                      </a:r>
                      <a:endParaRPr sz="1000" b="1" u="sng">
                        <a:solidFill>
                          <a:schemeClr val="bg1"/>
                        </a:solidFill>
                      </a:endParaRPr>
                    </a:p>
                  </a:txBody>
                  <a:tcPr marL="91425" marR="91425" marT="91425" marB="91425"/>
                </a:tc>
                <a:tc>
                  <a:txBody>
                    <a:bodyPr/>
                    <a:lstStyle/>
                    <a:p>
                      <a:pPr marL="0" lvl="0" indent="0" algn="l" rtl="0">
                        <a:spcBef>
                          <a:spcPts val="0"/>
                        </a:spcBef>
                        <a:spcAft>
                          <a:spcPts val="0"/>
                        </a:spcAft>
                        <a:buNone/>
                      </a:pPr>
                      <a:r>
                        <a:rPr lang="en-GB" sz="1000" b="1" u="sng" dirty="0">
                          <a:solidFill>
                            <a:schemeClr val="bg1"/>
                          </a:solidFill>
                        </a:rPr>
                        <a:t>Test Size</a:t>
                      </a:r>
                      <a:endParaRPr sz="1000" b="1" u="sng" dirty="0">
                        <a:solidFill>
                          <a:schemeClr val="bg1"/>
                        </a:solidFill>
                      </a:endParaRPr>
                    </a:p>
                    <a:p>
                      <a:pPr marL="0" lvl="0" indent="0" algn="l" rtl="0">
                        <a:spcBef>
                          <a:spcPts val="0"/>
                        </a:spcBef>
                        <a:spcAft>
                          <a:spcPts val="0"/>
                        </a:spcAft>
                        <a:buNone/>
                      </a:pPr>
                      <a:r>
                        <a:rPr lang="en-GB" sz="1000" b="1" u="sng" dirty="0">
                          <a:solidFill>
                            <a:schemeClr val="bg1"/>
                          </a:solidFill>
                        </a:rPr>
                        <a:t>(# engines)</a:t>
                      </a:r>
                      <a:endParaRPr sz="1000" b="1" u="sng" dirty="0">
                        <a:solidFill>
                          <a:schemeClr val="bg1"/>
                        </a:solidFill>
                      </a:endParaRPr>
                    </a:p>
                  </a:txBody>
                  <a:tcPr marL="91425" marR="91425" marT="91425" marB="91425"/>
                </a:tc>
                <a:extLst>
                  <a:ext uri="{0D108BD9-81ED-4DB2-BD59-A6C34878D82A}">
                    <a16:rowId xmlns:a16="http://schemas.microsoft.com/office/drawing/2014/main" val="10000"/>
                  </a:ext>
                </a:extLst>
              </a:tr>
              <a:tr h="524176">
                <a:tc>
                  <a:txBody>
                    <a:bodyPr/>
                    <a:lstStyle/>
                    <a:p>
                      <a:pPr marL="0" lvl="0" indent="0" algn="l" rtl="0">
                        <a:spcBef>
                          <a:spcPts val="0"/>
                        </a:spcBef>
                        <a:spcAft>
                          <a:spcPts val="0"/>
                        </a:spcAft>
                        <a:buNone/>
                      </a:pPr>
                      <a:r>
                        <a:rPr lang="en-GB" sz="1000" b="1" dirty="0">
                          <a:solidFill>
                            <a:schemeClr val="bg1"/>
                          </a:solidFill>
                        </a:rPr>
                        <a:t>FD001</a:t>
                      </a:r>
                      <a:endParaRPr sz="1000" b="1" dirty="0">
                        <a:solidFill>
                          <a:schemeClr val="bg1"/>
                        </a:solidFill>
                      </a:endParaRPr>
                    </a:p>
                  </a:txBody>
                  <a:tcPr marL="91425" marR="91425" marT="91425" marB="91425"/>
                </a:tc>
                <a:tc>
                  <a:txBody>
                    <a:bodyPr/>
                    <a:lstStyle/>
                    <a:p>
                      <a:pPr marL="0" lvl="0" indent="0" algn="l" rtl="0">
                        <a:spcBef>
                          <a:spcPts val="0"/>
                        </a:spcBef>
                        <a:spcAft>
                          <a:spcPts val="0"/>
                        </a:spcAft>
                        <a:buNone/>
                      </a:pPr>
                      <a:r>
                        <a:rPr lang="en-GB" sz="1000" b="1" dirty="0">
                          <a:solidFill>
                            <a:schemeClr val="bg1"/>
                          </a:solidFill>
                        </a:rPr>
                        <a:t>1</a:t>
                      </a:r>
                      <a:endParaRPr sz="1000" b="1" dirty="0">
                        <a:solidFill>
                          <a:schemeClr val="bg1"/>
                        </a:solidFill>
                      </a:endParaRPr>
                    </a:p>
                  </a:txBody>
                  <a:tcPr marL="91425" marR="91425" marT="91425" marB="91425"/>
                </a:tc>
                <a:tc>
                  <a:txBody>
                    <a:bodyPr/>
                    <a:lstStyle/>
                    <a:p>
                      <a:pPr marL="0" lvl="0" indent="0" algn="l" rtl="0">
                        <a:spcBef>
                          <a:spcPts val="0"/>
                        </a:spcBef>
                        <a:spcAft>
                          <a:spcPts val="0"/>
                        </a:spcAft>
                        <a:buNone/>
                      </a:pPr>
                      <a:r>
                        <a:rPr lang="en-GB" sz="1000" b="1">
                          <a:solidFill>
                            <a:schemeClr val="bg1"/>
                          </a:solidFill>
                        </a:rPr>
                        <a:t>1</a:t>
                      </a:r>
                      <a:endParaRPr sz="1000" b="1">
                        <a:solidFill>
                          <a:schemeClr val="bg1"/>
                        </a:solidFill>
                      </a:endParaRPr>
                    </a:p>
                  </a:txBody>
                  <a:tcPr marL="91425" marR="91425" marT="91425" marB="91425"/>
                </a:tc>
                <a:tc>
                  <a:txBody>
                    <a:bodyPr/>
                    <a:lstStyle/>
                    <a:p>
                      <a:pPr marL="0" lvl="0" indent="0" algn="l" rtl="0">
                        <a:spcBef>
                          <a:spcPts val="0"/>
                        </a:spcBef>
                        <a:spcAft>
                          <a:spcPts val="0"/>
                        </a:spcAft>
                        <a:buNone/>
                      </a:pPr>
                      <a:r>
                        <a:rPr lang="en-GB" sz="1000" b="1">
                          <a:solidFill>
                            <a:schemeClr val="bg1"/>
                          </a:solidFill>
                        </a:rPr>
                        <a:t>100</a:t>
                      </a:r>
                      <a:endParaRPr sz="1000" b="1">
                        <a:solidFill>
                          <a:schemeClr val="bg1"/>
                        </a:solidFill>
                      </a:endParaRPr>
                    </a:p>
                  </a:txBody>
                  <a:tcPr marL="91425" marR="91425" marT="91425" marB="91425"/>
                </a:tc>
                <a:tc>
                  <a:txBody>
                    <a:bodyPr/>
                    <a:lstStyle/>
                    <a:p>
                      <a:pPr marL="0" lvl="0" indent="0" algn="l" rtl="0">
                        <a:spcBef>
                          <a:spcPts val="0"/>
                        </a:spcBef>
                        <a:spcAft>
                          <a:spcPts val="0"/>
                        </a:spcAft>
                        <a:buNone/>
                      </a:pPr>
                      <a:r>
                        <a:rPr lang="en-GB" sz="1000" b="1">
                          <a:solidFill>
                            <a:schemeClr val="bg1"/>
                          </a:solidFill>
                        </a:rPr>
                        <a:t>100</a:t>
                      </a:r>
                      <a:endParaRPr sz="1000" b="1">
                        <a:solidFill>
                          <a:schemeClr val="bg1"/>
                        </a:solidFill>
                      </a:endParaRPr>
                    </a:p>
                  </a:txBody>
                  <a:tcPr marL="91425" marR="91425" marT="91425" marB="91425"/>
                </a:tc>
                <a:extLst>
                  <a:ext uri="{0D108BD9-81ED-4DB2-BD59-A6C34878D82A}">
                    <a16:rowId xmlns:a16="http://schemas.microsoft.com/office/drawing/2014/main" val="10001"/>
                  </a:ext>
                </a:extLst>
              </a:tr>
              <a:tr h="524176">
                <a:tc>
                  <a:txBody>
                    <a:bodyPr/>
                    <a:lstStyle/>
                    <a:p>
                      <a:pPr marL="0" lvl="0" indent="0" algn="l" rtl="0">
                        <a:spcBef>
                          <a:spcPts val="0"/>
                        </a:spcBef>
                        <a:spcAft>
                          <a:spcPts val="0"/>
                        </a:spcAft>
                        <a:buNone/>
                      </a:pPr>
                      <a:r>
                        <a:rPr lang="en-GB" sz="1000" b="1">
                          <a:solidFill>
                            <a:schemeClr val="bg1"/>
                          </a:solidFill>
                        </a:rPr>
                        <a:t>FD002</a:t>
                      </a:r>
                      <a:endParaRPr sz="1000" b="1">
                        <a:solidFill>
                          <a:schemeClr val="bg1"/>
                        </a:solidFill>
                      </a:endParaRPr>
                    </a:p>
                  </a:txBody>
                  <a:tcPr marL="91425" marR="91425" marT="91425" marB="91425"/>
                </a:tc>
                <a:tc>
                  <a:txBody>
                    <a:bodyPr/>
                    <a:lstStyle/>
                    <a:p>
                      <a:pPr marL="0" lvl="0" indent="0" algn="l" rtl="0">
                        <a:spcBef>
                          <a:spcPts val="0"/>
                        </a:spcBef>
                        <a:spcAft>
                          <a:spcPts val="0"/>
                        </a:spcAft>
                        <a:buNone/>
                      </a:pPr>
                      <a:r>
                        <a:rPr lang="en-GB" sz="1000" b="1">
                          <a:solidFill>
                            <a:schemeClr val="bg1"/>
                          </a:solidFill>
                        </a:rPr>
                        <a:t>6</a:t>
                      </a:r>
                      <a:endParaRPr sz="1000" b="1">
                        <a:solidFill>
                          <a:schemeClr val="bg1"/>
                        </a:solidFill>
                      </a:endParaRPr>
                    </a:p>
                  </a:txBody>
                  <a:tcPr marL="91425" marR="91425" marT="91425" marB="91425"/>
                </a:tc>
                <a:tc>
                  <a:txBody>
                    <a:bodyPr/>
                    <a:lstStyle/>
                    <a:p>
                      <a:pPr marL="0" lvl="0" indent="0" algn="l" rtl="0">
                        <a:spcBef>
                          <a:spcPts val="0"/>
                        </a:spcBef>
                        <a:spcAft>
                          <a:spcPts val="0"/>
                        </a:spcAft>
                        <a:buNone/>
                      </a:pPr>
                      <a:r>
                        <a:rPr lang="en-GB" sz="1000" b="1">
                          <a:solidFill>
                            <a:schemeClr val="bg1"/>
                          </a:solidFill>
                        </a:rPr>
                        <a:t>1</a:t>
                      </a:r>
                      <a:endParaRPr sz="1000" b="1">
                        <a:solidFill>
                          <a:schemeClr val="bg1"/>
                        </a:solidFill>
                      </a:endParaRPr>
                    </a:p>
                  </a:txBody>
                  <a:tcPr marL="91425" marR="91425" marT="91425" marB="91425"/>
                </a:tc>
                <a:tc>
                  <a:txBody>
                    <a:bodyPr/>
                    <a:lstStyle/>
                    <a:p>
                      <a:pPr marL="0" lvl="0" indent="0" algn="l" rtl="0">
                        <a:spcBef>
                          <a:spcPts val="0"/>
                        </a:spcBef>
                        <a:spcAft>
                          <a:spcPts val="0"/>
                        </a:spcAft>
                        <a:buNone/>
                      </a:pPr>
                      <a:r>
                        <a:rPr lang="en-GB" sz="1000" b="1">
                          <a:solidFill>
                            <a:schemeClr val="bg1"/>
                          </a:solidFill>
                        </a:rPr>
                        <a:t>260</a:t>
                      </a:r>
                      <a:endParaRPr sz="1000" b="1">
                        <a:solidFill>
                          <a:schemeClr val="bg1"/>
                        </a:solidFill>
                      </a:endParaRPr>
                    </a:p>
                  </a:txBody>
                  <a:tcPr marL="91425" marR="91425" marT="91425" marB="91425"/>
                </a:tc>
                <a:tc>
                  <a:txBody>
                    <a:bodyPr/>
                    <a:lstStyle/>
                    <a:p>
                      <a:pPr marL="0" lvl="0" indent="0" algn="l" rtl="0">
                        <a:spcBef>
                          <a:spcPts val="0"/>
                        </a:spcBef>
                        <a:spcAft>
                          <a:spcPts val="0"/>
                        </a:spcAft>
                        <a:buNone/>
                      </a:pPr>
                      <a:r>
                        <a:rPr lang="en-GB" sz="1000" b="1">
                          <a:solidFill>
                            <a:schemeClr val="bg1"/>
                          </a:solidFill>
                        </a:rPr>
                        <a:t>259</a:t>
                      </a:r>
                      <a:endParaRPr sz="1000" b="1">
                        <a:solidFill>
                          <a:schemeClr val="bg1"/>
                        </a:solidFill>
                      </a:endParaRPr>
                    </a:p>
                  </a:txBody>
                  <a:tcPr marL="91425" marR="91425" marT="91425" marB="91425"/>
                </a:tc>
                <a:extLst>
                  <a:ext uri="{0D108BD9-81ED-4DB2-BD59-A6C34878D82A}">
                    <a16:rowId xmlns:a16="http://schemas.microsoft.com/office/drawing/2014/main" val="10002"/>
                  </a:ext>
                </a:extLst>
              </a:tr>
              <a:tr h="524176">
                <a:tc>
                  <a:txBody>
                    <a:bodyPr/>
                    <a:lstStyle/>
                    <a:p>
                      <a:pPr marL="0" lvl="0" indent="0" algn="l" rtl="0">
                        <a:spcBef>
                          <a:spcPts val="0"/>
                        </a:spcBef>
                        <a:spcAft>
                          <a:spcPts val="0"/>
                        </a:spcAft>
                        <a:buNone/>
                      </a:pPr>
                      <a:r>
                        <a:rPr lang="en-GB" sz="1000" b="1">
                          <a:solidFill>
                            <a:schemeClr val="bg1"/>
                          </a:solidFill>
                        </a:rPr>
                        <a:t>FD003</a:t>
                      </a:r>
                      <a:endParaRPr sz="1000" b="1">
                        <a:solidFill>
                          <a:schemeClr val="bg1"/>
                        </a:solidFill>
                      </a:endParaRPr>
                    </a:p>
                  </a:txBody>
                  <a:tcPr marL="91425" marR="91425" marT="91425" marB="91425"/>
                </a:tc>
                <a:tc>
                  <a:txBody>
                    <a:bodyPr/>
                    <a:lstStyle/>
                    <a:p>
                      <a:pPr marL="0" lvl="0" indent="0" algn="l" rtl="0">
                        <a:spcBef>
                          <a:spcPts val="0"/>
                        </a:spcBef>
                        <a:spcAft>
                          <a:spcPts val="0"/>
                        </a:spcAft>
                        <a:buNone/>
                      </a:pPr>
                      <a:r>
                        <a:rPr lang="en-GB" sz="1000" b="1">
                          <a:solidFill>
                            <a:schemeClr val="bg1"/>
                          </a:solidFill>
                        </a:rPr>
                        <a:t>1</a:t>
                      </a:r>
                      <a:endParaRPr sz="1000" b="1">
                        <a:solidFill>
                          <a:schemeClr val="bg1"/>
                        </a:solidFill>
                      </a:endParaRPr>
                    </a:p>
                  </a:txBody>
                  <a:tcPr marL="91425" marR="91425" marT="91425" marB="91425"/>
                </a:tc>
                <a:tc>
                  <a:txBody>
                    <a:bodyPr/>
                    <a:lstStyle/>
                    <a:p>
                      <a:pPr marL="0" lvl="0" indent="0" algn="l" rtl="0">
                        <a:spcBef>
                          <a:spcPts val="0"/>
                        </a:spcBef>
                        <a:spcAft>
                          <a:spcPts val="0"/>
                        </a:spcAft>
                        <a:buNone/>
                      </a:pPr>
                      <a:r>
                        <a:rPr lang="en-GB" sz="1000" b="1">
                          <a:solidFill>
                            <a:schemeClr val="bg1"/>
                          </a:solidFill>
                        </a:rPr>
                        <a:t>2</a:t>
                      </a:r>
                      <a:endParaRPr sz="1000" b="1">
                        <a:solidFill>
                          <a:schemeClr val="bg1"/>
                        </a:solidFill>
                      </a:endParaRPr>
                    </a:p>
                  </a:txBody>
                  <a:tcPr marL="91425" marR="91425" marT="91425" marB="91425"/>
                </a:tc>
                <a:tc>
                  <a:txBody>
                    <a:bodyPr/>
                    <a:lstStyle/>
                    <a:p>
                      <a:pPr marL="0" lvl="0" indent="0" algn="l" rtl="0">
                        <a:spcBef>
                          <a:spcPts val="0"/>
                        </a:spcBef>
                        <a:spcAft>
                          <a:spcPts val="0"/>
                        </a:spcAft>
                        <a:buNone/>
                      </a:pPr>
                      <a:r>
                        <a:rPr lang="en-GB" sz="1000" b="1">
                          <a:solidFill>
                            <a:schemeClr val="bg1"/>
                          </a:solidFill>
                        </a:rPr>
                        <a:t>100</a:t>
                      </a:r>
                      <a:endParaRPr sz="1000" b="1">
                        <a:solidFill>
                          <a:schemeClr val="bg1"/>
                        </a:solidFill>
                      </a:endParaRPr>
                    </a:p>
                  </a:txBody>
                  <a:tcPr marL="91425" marR="91425" marT="91425" marB="91425"/>
                </a:tc>
                <a:tc>
                  <a:txBody>
                    <a:bodyPr/>
                    <a:lstStyle/>
                    <a:p>
                      <a:pPr marL="0" lvl="0" indent="0" algn="l" rtl="0">
                        <a:spcBef>
                          <a:spcPts val="0"/>
                        </a:spcBef>
                        <a:spcAft>
                          <a:spcPts val="0"/>
                        </a:spcAft>
                        <a:buNone/>
                      </a:pPr>
                      <a:r>
                        <a:rPr lang="en-GB" sz="1000" b="1">
                          <a:solidFill>
                            <a:schemeClr val="bg1"/>
                          </a:solidFill>
                        </a:rPr>
                        <a:t>100</a:t>
                      </a:r>
                      <a:endParaRPr sz="1000" b="1">
                        <a:solidFill>
                          <a:schemeClr val="bg1"/>
                        </a:solidFill>
                      </a:endParaRPr>
                    </a:p>
                  </a:txBody>
                  <a:tcPr marL="91425" marR="91425" marT="91425" marB="91425"/>
                </a:tc>
                <a:extLst>
                  <a:ext uri="{0D108BD9-81ED-4DB2-BD59-A6C34878D82A}">
                    <a16:rowId xmlns:a16="http://schemas.microsoft.com/office/drawing/2014/main" val="10003"/>
                  </a:ext>
                </a:extLst>
              </a:tr>
              <a:tr h="524176">
                <a:tc>
                  <a:txBody>
                    <a:bodyPr/>
                    <a:lstStyle/>
                    <a:p>
                      <a:pPr marL="0" lvl="0" indent="0" algn="l" rtl="0">
                        <a:spcBef>
                          <a:spcPts val="0"/>
                        </a:spcBef>
                        <a:spcAft>
                          <a:spcPts val="0"/>
                        </a:spcAft>
                        <a:buNone/>
                      </a:pPr>
                      <a:r>
                        <a:rPr lang="en-GB" sz="1000" b="1">
                          <a:solidFill>
                            <a:schemeClr val="bg1"/>
                          </a:solidFill>
                        </a:rPr>
                        <a:t>FD004</a:t>
                      </a:r>
                      <a:endParaRPr sz="1000" b="1">
                        <a:solidFill>
                          <a:schemeClr val="bg1"/>
                        </a:solidFill>
                      </a:endParaRPr>
                    </a:p>
                  </a:txBody>
                  <a:tcPr marL="91425" marR="91425" marT="91425" marB="91425"/>
                </a:tc>
                <a:tc>
                  <a:txBody>
                    <a:bodyPr/>
                    <a:lstStyle/>
                    <a:p>
                      <a:pPr marL="0" lvl="0" indent="0" algn="l" rtl="0">
                        <a:spcBef>
                          <a:spcPts val="0"/>
                        </a:spcBef>
                        <a:spcAft>
                          <a:spcPts val="0"/>
                        </a:spcAft>
                        <a:buNone/>
                      </a:pPr>
                      <a:r>
                        <a:rPr lang="en-GB" sz="1000" b="1">
                          <a:solidFill>
                            <a:schemeClr val="bg1"/>
                          </a:solidFill>
                        </a:rPr>
                        <a:t>6</a:t>
                      </a:r>
                      <a:endParaRPr sz="1000" b="1">
                        <a:solidFill>
                          <a:schemeClr val="bg1"/>
                        </a:solidFill>
                      </a:endParaRPr>
                    </a:p>
                  </a:txBody>
                  <a:tcPr marL="91425" marR="91425" marT="91425" marB="91425"/>
                </a:tc>
                <a:tc>
                  <a:txBody>
                    <a:bodyPr/>
                    <a:lstStyle/>
                    <a:p>
                      <a:pPr marL="0" lvl="0" indent="0" algn="l" rtl="0">
                        <a:spcBef>
                          <a:spcPts val="0"/>
                        </a:spcBef>
                        <a:spcAft>
                          <a:spcPts val="0"/>
                        </a:spcAft>
                        <a:buNone/>
                      </a:pPr>
                      <a:r>
                        <a:rPr lang="en-GB" sz="1000" b="1">
                          <a:solidFill>
                            <a:schemeClr val="bg1"/>
                          </a:solidFill>
                        </a:rPr>
                        <a:t>2</a:t>
                      </a:r>
                      <a:endParaRPr sz="1000" b="1">
                        <a:solidFill>
                          <a:schemeClr val="bg1"/>
                        </a:solidFill>
                      </a:endParaRPr>
                    </a:p>
                  </a:txBody>
                  <a:tcPr marL="91425" marR="91425" marT="91425" marB="91425"/>
                </a:tc>
                <a:tc>
                  <a:txBody>
                    <a:bodyPr/>
                    <a:lstStyle/>
                    <a:p>
                      <a:pPr marL="0" lvl="0" indent="0" algn="l" rtl="0">
                        <a:spcBef>
                          <a:spcPts val="0"/>
                        </a:spcBef>
                        <a:spcAft>
                          <a:spcPts val="0"/>
                        </a:spcAft>
                        <a:buNone/>
                      </a:pPr>
                      <a:r>
                        <a:rPr lang="en-GB" sz="1000" b="1">
                          <a:solidFill>
                            <a:schemeClr val="bg1"/>
                          </a:solidFill>
                        </a:rPr>
                        <a:t>248</a:t>
                      </a:r>
                      <a:endParaRPr sz="1000" b="1">
                        <a:solidFill>
                          <a:schemeClr val="bg1"/>
                        </a:solidFill>
                      </a:endParaRPr>
                    </a:p>
                  </a:txBody>
                  <a:tcPr marL="91425" marR="91425" marT="91425" marB="91425"/>
                </a:tc>
                <a:tc>
                  <a:txBody>
                    <a:bodyPr/>
                    <a:lstStyle/>
                    <a:p>
                      <a:pPr marL="0" lvl="0" indent="0" algn="l" rtl="0">
                        <a:spcBef>
                          <a:spcPts val="0"/>
                        </a:spcBef>
                        <a:spcAft>
                          <a:spcPts val="0"/>
                        </a:spcAft>
                        <a:buNone/>
                      </a:pPr>
                      <a:r>
                        <a:rPr lang="en-GB" sz="1000" b="1" dirty="0">
                          <a:solidFill>
                            <a:schemeClr val="bg1"/>
                          </a:solidFill>
                        </a:rPr>
                        <a:t>249</a:t>
                      </a:r>
                      <a:endParaRPr sz="1000" b="1" dirty="0">
                        <a:solidFill>
                          <a:schemeClr val="bg1"/>
                        </a:solidFill>
                      </a:endParaRPr>
                    </a:p>
                  </a:txBody>
                  <a:tcPr marL="91425" marR="91425" marT="91425" marB="91425"/>
                </a:tc>
                <a:extLst>
                  <a:ext uri="{0D108BD9-81ED-4DB2-BD59-A6C34878D82A}">
                    <a16:rowId xmlns:a16="http://schemas.microsoft.com/office/drawing/2014/main" val="10004"/>
                  </a:ext>
                </a:extLst>
              </a:tr>
            </a:tbl>
          </a:graphicData>
        </a:graphic>
      </p:graphicFrame>
      <p:sp>
        <p:nvSpPr>
          <p:cNvPr id="29" name="TextBox 28">
            <a:extLst>
              <a:ext uri="{FF2B5EF4-FFF2-40B4-BE49-F238E27FC236}">
                <a16:creationId xmlns:a16="http://schemas.microsoft.com/office/drawing/2014/main" id="{0F8DDBE6-8B75-6AB2-4A41-C3725D6BFD1A}"/>
              </a:ext>
            </a:extLst>
          </p:cNvPr>
          <p:cNvSpPr txBox="1"/>
          <p:nvPr/>
        </p:nvSpPr>
        <p:spPr>
          <a:xfrm>
            <a:off x="7328848" y="5596924"/>
            <a:ext cx="4536872" cy="738664"/>
          </a:xfrm>
          <a:prstGeom prst="rect">
            <a:avLst/>
          </a:prstGeom>
          <a:noFill/>
        </p:spPr>
        <p:txBody>
          <a:bodyPr wrap="square">
            <a:sp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050" b="0" i="0" u="none" strike="noStrike" kern="0" cap="none" spc="0" normalizeH="0" baseline="0" noProof="0" dirty="0">
                <a:ln>
                  <a:noFill/>
                </a:ln>
                <a:solidFill>
                  <a:srgbClr val="FFFFFF"/>
                </a:solidFill>
                <a:effectLst/>
                <a:uLnTx/>
                <a:uFillTx/>
                <a:latin typeface="Arial"/>
                <a:ea typeface="+mn-ea"/>
                <a:cs typeface="Arial"/>
                <a:sym typeface="Arial"/>
              </a:rPr>
              <a:t>Each dataset is composed of three files:</a:t>
            </a: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050" b="0" i="0" u="none" strike="noStrike" kern="0" cap="none" spc="0" normalizeH="0" baseline="0" noProof="0" dirty="0">
                <a:ln>
                  <a:noFill/>
                </a:ln>
                <a:solidFill>
                  <a:srgbClr val="FFFFFF"/>
                </a:solidFill>
                <a:effectLst/>
                <a:uLnTx/>
                <a:uFillTx/>
                <a:latin typeface="Arial"/>
                <a:ea typeface="+mn-ea"/>
                <a:cs typeface="Arial"/>
                <a:sym typeface="Arial"/>
              </a:rPr>
              <a:t>training set</a:t>
            </a: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050" b="0" i="0" u="none" strike="noStrike" kern="0" cap="none" spc="0" normalizeH="0" baseline="0" noProof="0" dirty="0">
                <a:ln>
                  <a:noFill/>
                </a:ln>
                <a:solidFill>
                  <a:srgbClr val="FFFFFF"/>
                </a:solidFill>
                <a:effectLst/>
                <a:uLnTx/>
                <a:uFillTx/>
                <a:latin typeface="Arial"/>
                <a:ea typeface="+mn-ea"/>
                <a:cs typeface="Arial"/>
                <a:sym typeface="Arial"/>
              </a:rPr>
              <a:t>test set</a:t>
            </a: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050" b="0" i="0" u="none" strike="noStrike" kern="0" cap="none" spc="0" normalizeH="0" baseline="0" noProof="0" dirty="0">
                <a:ln>
                  <a:noFill/>
                </a:ln>
                <a:solidFill>
                  <a:srgbClr val="FFFFFF"/>
                </a:solidFill>
                <a:effectLst/>
                <a:uLnTx/>
                <a:uFillTx/>
                <a:latin typeface="Arial"/>
                <a:ea typeface="+mn-ea"/>
                <a:cs typeface="Arial"/>
                <a:sym typeface="Arial"/>
              </a:rPr>
              <a:t>Remaining Useful Life (RUL) of test set</a:t>
            </a:r>
          </a:p>
        </p:txBody>
      </p:sp>
    </p:spTree>
    <p:extLst>
      <p:ext uri="{BB962C8B-B14F-4D97-AF65-F5344CB8AC3E}">
        <p14:creationId xmlns:p14="http://schemas.microsoft.com/office/powerpoint/2010/main" val="1639799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1167492" y="381000"/>
            <a:ext cx="9779183" cy="1325563"/>
          </a:xfrm>
        </p:spPr>
        <p:txBody>
          <a:bodyPr>
            <a:normAutofit/>
          </a:bodyPr>
          <a:lstStyle/>
          <a:p>
            <a:r>
              <a:rPr lang="en-US" dirty="0"/>
              <a:t>The Roadmap</a:t>
            </a:r>
          </a:p>
        </p:txBody>
      </p:sp>
      <p:graphicFrame>
        <p:nvGraphicFramePr>
          <p:cNvPr id="6" name="Content Placeholder 3" descr="Timeline Placeholder ">
            <a:extLst>
              <a:ext uri="{FF2B5EF4-FFF2-40B4-BE49-F238E27FC236}">
                <a16:creationId xmlns:a16="http://schemas.microsoft.com/office/drawing/2014/main" id="{85168BDF-A0D9-4916-A9F9-41D8175A703C}"/>
              </a:ext>
            </a:extLst>
          </p:cNvPr>
          <p:cNvGraphicFramePr>
            <a:graphicFrameLocks noGrp="1" noChangeAspect="1"/>
          </p:cNvGraphicFramePr>
          <p:nvPr>
            <p:extLst>
              <p:ext uri="{D42A27DB-BD31-4B8C-83A1-F6EECF244321}">
                <p14:modId xmlns:p14="http://schemas.microsoft.com/office/powerpoint/2010/main" val="960555468"/>
              </p:ext>
            </p:extLst>
          </p:nvPr>
        </p:nvGraphicFramePr>
        <p:xfrm>
          <a:off x="1251312" y="2082555"/>
          <a:ext cx="9689375" cy="39408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9C0179B5-0800-154F-80F6-614473C055BD}"/>
              </a:ext>
            </a:extLst>
          </p:cNvPr>
          <p:cNvSpPr txBox="1"/>
          <p:nvPr/>
        </p:nvSpPr>
        <p:spPr>
          <a:xfrm>
            <a:off x="2042809"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1</a:t>
            </a:r>
          </a:p>
        </p:txBody>
      </p:sp>
      <p:sp>
        <p:nvSpPr>
          <p:cNvPr id="7" name="TextBox 6">
            <a:extLst>
              <a:ext uri="{FF2B5EF4-FFF2-40B4-BE49-F238E27FC236}">
                <a16:creationId xmlns:a16="http://schemas.microsoft.com/office/drawing/2014/main" id="{B468C313-80C0-8840-8702-F1084174C592}"/>
              </a:ext>
            </a:extLst>
          </p:cNvPr>
          <p:cNvSpPr txBox="1"/>
          <p:nvPr/>
        </p:nvSpPr>
        <p:spPr>
          <a:xfrm>
            <a:off x="4680164"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2</a:t>
            </a:r>
          </a:p>
        </p:txBody>
      </p:sp>
      <p:sp>
        <p:nvSpPr>
          <p:cNvPr id="8" name="TextBox 7">
            <a:extLst>
              <a:ext uri="{FF2B5EF4-FFF2-40B4-BE49-F238E27FC236}">
                <a16:creationId xmlns:a16="http://schemas.microsoft.com/office/drawing/2014/main" id="{4E863C6B-1856-BC43-A090-B182EAB34EB8}"/>
              </a:ext>
            </a:extLst>
          </p:cNvPr>
          <p:cNvSpPr txBox="1"/>
          <p:nvPr/>
        </p:nvSpPr>
        <p:spPr>
          <a:xfrm>
            <a:off x="7146583" y="2643109"/>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3</a:t>
            </a:r>
          </a:p>
        </p:txBody>
      </p:sp>
      <p:sp>
        <p:nvSpPr>
          <p:cNvPr id="9" name="TextBox 8">
            <a:extLst>
              <a:ext uri="{FF2B5EF4-FFF2-40B4-BE49-F238E27FC236}">
                <a16:creationId xmlns:a16="http://schemas.microsoft.com/office/drawing/2014/main" id="{3AE770E3-D227-CD4E-83C4-44744E774884}"/>
              </a:ext>
            </a:extLst>
          </p:cNvPr>
          <p:cNvSpPr txBox="1"/>
          <p:nvPr/>
        </p:nvSpPr>
        <p:spPr>
          <a:xfrm>
            <a:off x="9581484"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4</a:t>
            </a:r>
          </a:p>
        </p:txBody>
      </p:sp>
      <p:sp>
        <p:nvSpPr>
          <p:cNvPr id="3" name="Date Placeholder 2">
            <a:extLst>
              <a:ext uri="{FF2B5EF4-FFF2-40B4-BE49-F238E27FC236}">
                <a16:creationId xmlns:a16="http://schemas.microsoft.com/office/drawing/2014/main" id="{3FE88D32-0135-7B4F-AD5F-EA1673D46765}"/>
              </a:ext>
            </a:extLst>
          </p:cNvPr>
          <p:cNvSpPr>
            <a:spLocks noGrp="1"/>
          </p:cNvSpPr>
          <p:nvPr>
            <p:ph type="dt" sz="half" idx="2"/>
          </p:nvPr>
        </p:nvSpPr>
        <p:spPr>
          <a:xfrm>
            <a:off x="381000" y="6356350"/>
            <a:ext cx="1701018" cy="365125"/>
          </a:xfrm>
        </p:spPr>
        <p:txBody>
          <a:bodyPr/>
          <a:lstStyle/>
          <a:p>
            <a:fld id="{D5E2F4D9-1A6B-894D-9E7D-8548C879BC04}" type="datetime1">
              <a:rPr lang="en-US" smtClean="0"/>
              <a:pPr/>
              <a:t>1/21/2023</a:t>
            </a:fld>
            <a:endParaRPr lang="en-US" dirty="0"/>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700209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075249" y="458529"/>
            <a:ext cx="6323770" cy="674515"/>
          </a:xfrm>
        </p:spPr>
        <p:txBody>
          <a:bodyPr/>
          <a:lstStyle/>
          <a:p>
            <a:r>
              <a:rPr lang="en-US" dirty="0"/>
              <a:t>Risk-Based Approach</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1/21/2023</a:t>
            </a:fld>
            <a:endParaRPr lang="en-US" dirty="0"/>
          </a:p>
        </p:txBody>
      </p:sp>
      <p:graphicFrame>
        <p:nvGraphicFramePr>
          <p:cNvPr id="13" name="Diagram 12">
            <a:extLst>
              <a:ext uri="{FF2B5EF4-FFF2-40B4-BE49-F238E27FC236}">
                <a16:creationId xmlns:a16="http://schemas.microsoft.com/office/drawing/2014/main" id="{188055CA-AFC6-3958-593D-AB634402EB24}"/>
              </a:ext>
            </a:extLst>
          </p:cNvPr>
          <p:cNvGraphicFramePr/>
          <p:nvPr>
            <p:extLst>
              <p:ext uri="{D42A27DB-BD31-4B8C-83A1-F6EECF244321}">
                <p14:modId xmlns:p14="http://schemas.microsoft.com/office/powerpoint/2010/main" val="1986722035"/>
              </p:ext>
            </p:extLst>
          </p:nvPr>
        </p:nvGraphicFramePr>
        <p:xfrm>
          <a:off x="1075249" y="1413164"/>
          <a:ext cx="4805619" cy="406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a:extLst>
              <a:ext uri="{FF2B5EF4-FFF2-40B4-BE49-F238E27FC236}">
                <a16:creationId xmlns:a16="http://schemas.microsoft.com/office/drawing/2014/main" id="{BE6BD71A-7259-2F5D-DF9D-750531C3BA5C}"/>
              </a:ext>
            </a:extLst>
          </p:cNvPr>
          <p:cNvSpPr/>
          <p:nvPr/>
        </p:nvSpPr>
        <p:spPr>
          <a:xfrm>
            <a:off x="6023188" y="1140523"/>
            <a:ext cx="1215820" cy="5451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50" dirty="0"/>
              <a:t>Aircraft lands after a flight</a:t>
            </a:r>
          </a:p>
        </p:txBody>
      </p:sp>
      <p:sp>
        <p:nvSpPr>
          <p:cNvPr id="16" name="Oval 15">
            <a:extLst>
              <a:ext uri="{FF2B5EF4-FFF2-40B4-BE49-F238E27FC236}">
                <a16:creationId xmlns:a16="http://schemas.microsoft.com/office/drawing/2014/main" id="{0812B7C8-0ED6-4461-6696-88AB24267919}"/>
              </a:ext>
            </a:extLst>
          </p:cNvPr>
          <p:cNvSpPr/>
          <p:nvPr/>
        </p:nvSpPr>
        <p:spPr>
          <a:xfrm>
            <a:off x="7544149" y="1140523"/>
            <a:ext cx="1198234" cy="5451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50" dirty="0"/>
              <a:t>Health data feed to model</a:t>
            </a:r>
          </a:p>
        </p:txBody>
      </p:sp>
      <p:sp>
        <p:nvSpPr>
          <p:cNvPr id="17" name="Oval 16">
            <a:extLst>
              <a:ext uri="{FF2B5EF4-FFF2-40B4-BE49-F238E27FC236}">
                <a16:creationId xmlns:a16="http://schemas.microsoft.com/office/drawing/2014/main" id="{E116AD1D-EB74-6240-CFE2-736241A8662D}"/>
              </a:ext>
            </a:extLst>
          </p:cNvPr>
          <p:cNvSpPr/>
          <p:nvPr/>
        </p:nvSpPr>
        <p:spPr>
          <a:xfrm>
            <a:off x="9165358" y="1170890"/>
            <a:ext cx="1215820" cy="5451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srgbClr val="FFFFFF"/>
                </a:solidFill>
                <a:effectLst/>
                <a:uLnTx/>
                <a:uFillTx/>
                <a:latin typeface="Tenorite"/>
                <a:ea typeface="+mn-ea"/>
                <a:cs typeface="+mn-cs"/>
              </a:rPr>
              <a:t>Model runs query</a:t>
            </a:r>
          </a:p>
        </p:txBody>
      </p:sp>
      <p:sp>
        <p:nvSpPr>
          <p:cNvPr id="19" name="Flowchart: Decision 18">
            <a:extLst>
              <a:ext uri="{FF2B5EF4-FFF2-40B4-BE49-F238E27FC236}">
                <a16:creationId xmlns:a16="http://schemas.microsoft.com/office/drawing/2014/main" id="{2706E141-1DB3-4C4B-13E9-E7D2372B36AE}"/>
              </a:ext>
            </a:extLst>
          </p:cNvPr>
          <p:cNvSpPr/>
          <p:nvPr/>
        </p:nvSpPr>
        <p:spPr>
          <a:xfrm>
            <a:off x="8859878" y="2170443"/>
            <a:ext cx="1834204" cy="120723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srgbClr val="FFFFFF"/>
                </a:solidFill>
                <a:effectLst/>
                <a:uLnTx/>
                <a:uFillTx/>
                <a:latin typeface="Tenorite"/>
                <a:ea typeface="+mn-ea"/>
                <a:cs typeface="+mn-cs"/>
              </a:rPr>
              <a:t>What is the </a:t>
            </a:r>
            <a:r>
              <a:rPr lang="en-CA" sz="1050" dirty="0">
                <a:solidFill>
                  <a:srgbClr val="FFFFFF"/>
                </a:solidFill>
                <a:latin typeface="Tenorite"/>
              </a:rPr>
              <a:t>remaining life</a:t>
            </a:r>
            <a:r>
              <a:rPr kumimoji="0" lang="en-CA" sz="1050" b="0" i="0" u="none" strike="noStrike" kern="1200" cap="none" spc="0" normalizeH="0" baseline="0" noProof="0" dirty="0">
                <a:ln>
                  <a:noFill/>
                </a:ln>
                <a:solidFill>
                  <a:srgbClr val="FFFFFF"/>
                </a:solidFill>
                <a:effectLst/>
                <a:uLnTx/>
                <a:uFillTx/>
                <a:latin typeface="Tenorite"/>
                <a:ea typeface="+mn-ea"/>
                <a:cs typeface="+mn-cs"/>
              </a:rPr>
              <a:t>?</a:t>
            </a:r>
          </a:p>
        </p:txBody>
      </p:sp>
      <p:sp>
        <p:nvSpPr>
          <p:cNvPr id="20" name="Rectangle 19">
            <a:extLst>
              <a:ext uri="{FF2B5EF4-FFF2-40B4-BE49-F238E27FC236}">
                <a16:creationId xmlns:a16="http://schemas.microsoft.com/office/drawing/2014/main" id="{1155004D-CFF3-7C29-46BD-14723DA42D76}"/>
              </a:ext>
            </a:extLst>
          </p:cNvPr>
          <p:cNvSpPr/>
          <p:nvPr/>
        </p:nvSpPr>
        <p:spPr>
          <a:xfrm>
            <a:off x="8025607" y="3715734"/>
            <a:ext cx="961459" cy="579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srgbClr val="FFFFFF"/>
                </a:solidFill>
                <a:effectLst/>
                <a:uLnTx/>
                <a:uFillTx/>
                <a:latin typeface="Tenorite"/>
                <a:ea typeface="+mn-ea"/>
                <a:cs typeface="+mn-cs"/>
              </a:rPr>
              <a:t>Low POF</a:t>
            </a:r>
          </a:p>
        </p:txBody>
      </p:sp>
      <p:sp>
        <p:nvSpPr>
          <p:cNvPr id="21" name="Rectangle 20">
            <a:extLst>
              <a:ext uri="{FF2B5EF4-FFF2-40B4-BE49-F238E27FC236}">
                <a16:creationId xmlns:a16="http://schemas.microsoft.com/office/drawing/2014/main" id="{482FA6FB-9C03-392E-B4FA-E5BA38225F26}"/>
              </a:ext>
            </a:extLst>
          </p:cNvPr>
          <p:cNvSpPr/>
          <p:nvPr/>
        </p:nvSpPr>
        <p:spPr>
          <a:xfrm>
            <a:off x="9278683" y="3715734"/>
            <a:ext cx="961459" cy="579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srgbClr val="FFFFFF"/>
                </a:solidFill>
                <a:effectLst/>
                <a:uLnTx/>
                <a:uFillTx/>
                <a:latin typeface="Tenorite"/>
                <a:ea typeface="+mn-ea"/>
                <a:cs typeface="+mn-cs"/>
              </a:rPr>
              <a:t>Medium POF </a:t>
            </a:r>
          </a:p>
        </p:txBody>
      </p:sp>
      <p:sp>
        <p:nvSpPr>
          <p:cNvPr id="22" name="Rectangle 21">
            <a:extLst>
              <a:ext uri="{FF2B5EF4-FFF2-40B4-BE49-F238E27FC236}">
                <a16:creationId xmlns:a16="http://schemas.microsoft.com/office/drawing/2014/main" id="{5F9D7638-36CA-D372-D611-D43A097E6878}"/>
              </a:ext>
            </a:extLst>
          </p:cNvPr>
          <p:cNvSpPr/>
          <p:nvPr/>
        </p:nvSpPr>
        <p:spPr>
          <a:xfrm>
            <a:off x="10954839" y="3715735"/>
            <a:ext cx="961459" cy="579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srgbClr val="FFFFFF"/>
                </a:solidFill>
                <a:effectLst/>
                <a:uLnTx/>
                <a:uFillTx/>
                <a:latin typeface="Tenorite"/>
                <a:ea typeface="+mn-ea"/>
                <a:cs typeface="+mn-cs"/>
              </a:rPr>
              <a:t>High POF</a:t>
            </a:r>
          </a:p>
        </p:txBody>
      </p:sp>
      <p:sp>
        <p:nvSpPr>
          <p:cNvPr id="23" name="Rectangle 22">
            <a:extLst>
              <a:ext uri="{FF2B5EF4-FFF2-40B4-BE49-F238E27FC236}">
                <a16:creationId xmlns:a16="http://schemas.microsoft.com/office/drawing/2014/main" id="{427062C3-2C10-E3CD-705F-8D69438BE600}"/>
              </a:ext>
            </a:extLst>
          </p:cNvPr>
          <p:cNvSpPr/>
          <p:nvPr/>
        </p:nvSpPr>
        <p:spPr>
          <a:xfrm>
            <a:off x="10954839" y="5653446"/>
            <a:ext cx="961459" cy="545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050" dirty="0">
                <a:solidFill>
                  <a:srgbClr val="FFFFFF"/>
                </a:solidFill>
                <a:latin typeface="Tenorite"/>
              </a:rPr>
              <a:t>Send aircraft for maintenance</a:t>
            </a:r>
            <a:endParaRPr kumimoji="0" lang="en-CA" sz="1050" b="0" i="0" u="none" strike="noStrike" kern="1200" cap="none" spc="0" normalizeH="0" baseline="0" noProof="0" dirty="0">
              <a:ln>
                <a:noFill/>
              </a:ln>
              <a:solidFill>
                <a:srgbClr val="FFFFFF"/>
              </a:solidFill>
              <a:effectLst/>
              <a:uLnTx/>
              <a:uFillTx/>
              <a:latin typeface="Tenorite"/>
              <a:ea typeface="+mn-ea"/>
              <a:cs typeface="+mn-cs"/>
            </a:endParaRPr>
          </a:p>
        </p:txBody>
      </p:sp>
      <p:sp>
        <p:nvSpPr>
          <p:cNvPr id="26" name="Rectangle 25">
            <a:extLst>
              <a:ext uri="{FF2B5EF4-FFF2-40B4-BE49-F238E27FC236}">
                <a16:creationId xmlns:a16="http://schemas.microsoft.com/office/drawing/2014/main" id="{A5645733-4741-5251-E7E8-D971AA66B663}"/>
              </a:ext>
            </a:extLst>
          </p:cNvPr>
          <p:cNvSpPr/>
          <p:nvPr/>
        </p:nvSpPr>
        <p:spPr>
          <a:xfrm>
            <a:off x="9278683" y="4706810"/>
            <a:ext cx="961459" cy="545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CA" sz="1050" b="0" i="0" u="none" strike="noStrike" kern="1200" cap="none" spc="0" normalizeH="0" baseline="0" noProof="0" dirty="0">
                <a:ln>
                  <a:noFill/>
                </a:ln>
                <a:solidFill>
                  <a:srgbClr val="FFFFFF"/>
                </a:solidFill>
                <a:effectLst/>
                <a:uLnTx/>
                <a:uFillTx/>
                <a:latin typeface="Tenorite"/>
                <a:ea typeface="+mn-ea"/>
                <a:cs typeface="+mn-cs"/>
              </a:rPr>
              <a:t>Perform fitness-for-service</a:t>
            </a:r>
            <a:endParaRPr lang="en-CA" dirty="0"/>
          </a:p>
        </p:txBody>
      </p:sp>
      <p:cxnSp>
        <p:nvCxnSpPr>
          <p:cNvPr id="29" name="Straight Arrow Connector 28">
            <a:extLst>
              <a:ext uri="{FF2B5EF4-FFF2-40B4-BE49-F238E27FC236}">
                <a16:creationId xmlns:a16="http://schemas.microsoft.com/office/drawing/2014/main" id="{9B9B8DAC-ABED-4B41-E90E-1D226121D1BC}"/>
              </a:ext>
            </a:extLst>
          </p:cNvPr>
          <p:cNvCxnSpPr>
            <a:stCxn id="15" idx="6"/>
            <a:endCxn id="16" idx="2"/>
          </p:cNvCxnSpPr>
          <p:nvPr/>
        </p:nvCxnSpPr>
        <p:spPr>
          <a:xfrm>
            <a:off x="7239008" y="1413093"/>
            <a:ext cx="3051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C1CC4BF-E388-8668-A0D9-5DE019A918C2}"/>
              </a:ext>
            </a:extLst>
          </p:cNvPr>
          <p:cNvCxnSpPr>
            <a:cxnSpLocks/>
            <a:stCxn id="16" idx="6"/>
          </p:cNvCxnSpPr>
          <p:nvPr/>
        </p:nvCxnSpPr>
        <p:spPr>
          <a:xfrm flipV="1">
            <a:off x="8742383" y="1413088"/>
            <a:ext cx="409120" cy="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7C78130-0DAC-3139-EE40-AD9CF85D2954}"/>
              </a:ext>
            </a:extLst>
          </p:cNvPr>
          <p:cNvCxnSpPr>
            <a:cxnSpLocks/>
            <a:stCxn id="17" idx="4"/>
            <a:endCxn id="19" idx="0"/>
          </p:cNvCxnSpPr>
          <p:nvPr/>
        </p:nvCxnSpPr>
        <p:spPr>
          <a:xfrm>
            <a:off x="9773268" y="1716029"/>
            <a:ext cx="3712" cy="454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807CFC8-B260-94CB-748B-D85DF08E3106}"/>
              </a:ext>
            </a:extLst>
          </p:cNvPr>
          <p:cNvCxnSpPr>
            <a:cxnSpLocks/>
          </p:cNvCxnSpPr>
          <p:nvPr/>
        </p:nvCxnSpPr>
        <p:spPr>
          <a:xfrm>
            <a:off x="9773267" y="3365352"/>
            <a:ext cx="1" cy="385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B5507B89-AEAA-95AF-6CEA-7BFA4D30EA8D}"/>
              </a:ext>
            </a:extLst>
          </p:cNvPr>
          <p:cNvCxnSpPr>
            <a:cxnSpLocks/>
          </p:cNvCxnSpPr>
          <p:nvPr/>
        </p:nvCxnSpPr>
        <p:spPr>
          <a:xfrm>
            <a:off x="9785445" y="3507474"/>
            <a:ext cx="1650124" cy="1946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DF359536-8893-83EC-E26D-CA3C5164D6B7}"/>
              </a:ext>
            </a:extLst>
          </p:cNvPr>
          <p:cNvCxnSpPr>
            <a:cxnSpLocks/>
            <a:endCxn id="20" idx="0"/>
          </p:cNvCxnSpPr>
          <p:nvPr/>
        </p:nvCxnSpPr>
        <p:spPr>
          <a:xfrm rot="10800000" flipV="1">
            <a:off x="8506338" y="3490112"/>
            <a:ext cx="1266947" cy="2256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Flowchart: Decision 45">
            <a:extLst>
              <a:ext uri="{FF2B5EF4-FFF2-40B4-BE49-F238E27FC236}">
                <a16:creationId xmlns:a16="http://schemas.microsoft.com/office/drawing/2014/main" id="{35777AC5-916E-68D0-DD5F-B3721656883F}"/>
              </a:ext>
            </a:extLst>
          </p:cNvPr>
          <p:cNvSpPr/>
          <p:nvPr/>
        </p:nvSpPr>
        <p:spPr>
          <a:xfrm>
            <a:off x="9036372" y="5554967"/>
            <a:ext cx="1479717" cy="73631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CA" sz="1050" b="0" i="0" u="none" strike="noStrike" kern="1200" cap="none" spc="0" normalizeH="0" baseline="0" noProof="0" dirty="0">
                <a:ln>
                  <a:noFill/>
                </a:ln>
                <a:solidFill>
                  <a:srgbClr val="FFFFFF"/>
                </a:solidFill>
                <a:effectLst/>
                <a:uLnTx/>
                <a:uFillTx/>
                <a:latin typeface="Tenorite"/>
                <a:ea typeface="+mn-ea"/>
                <a:cs typeface="+mn-cs"/>
              </a:rPr>
              <a:t>Is aircraft fit for service?</a:t>
            </a:r>
            <a:endParaRPr lang="en-CA" dirty="0"/>
          </a:p>
        </p:txBody>
      </p:sp>
      <p:cxnSp>
        <p:nvCxnSpPr>
          <p:cNvPr id="47" name="Straight Arrow Connector 46">
            <a:extLst>
              <a:ext uri="{FF2B5EF4-FFF2-40B4-BE49-F238E27FC236}">
                <a16:creationId xmlns:a16="http://schemas.microsoft.com/office/drawing/2014/main" id="{B4B351F1-0AA6-A01A-29B4-BB1B37CB3B9F}"/>
              </a:ext>
            </a:extLst>
          </p:cNvPr>
          <p:cNvCxnSpPr>
            <a:cxnSpLocks/>
            <a:stCxn id="21" idx="2"/>
          </p:cNvCxnSpPr>
          <p:nvPr/>
        </p:nvCxnSpPr>
        <p:spPr>
          <a:xfrm>
            <a:off x="9759413" y="4295653"/>
            <a:ext cx="13850" cy="410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0F76898-6687-0305-A3AB-56A151C568E2}"/>
              </a:ext>
            </a:extLst>
          </p:cNvPr>
          <p:cNvCxnSpPr>
            <a:cxnSpLocks/>
          </p:cNvCxnSpPr>
          <p:nvPr/>
        </p:nvCxnSpPr>
        <p:spPr>
          <a:xfrm>
            <a:off x="9787112" y="5194154"/>
            <a:ext cx="1" cy="385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F6D392A-6161-2A75-A651-B49D0102F463}"/>
              </a:ext>
            </a:extLst>
          </p:cNvPr>
          <p:cNvCxnSpPr>
            <a:cxnSpLocks/>
            <a:stCxn id="22" idx="2"/>
            <a:endCxn id="23" idx="0"/>
          </p:cNvCxnSpPr>
          <p:nvPr/>
        </p:nvCxnSpPr>
        <p:spPr>
          <a:xfrm>
            <a:off x="11435569" y="4295648"/>
            <a:ext cx="0" cy="1357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512E2615-FCAE-52D0-E4DE-F2789ED538F6}"/>
              </a:ext>
            </a:extLst>
          </p:cNvPr>
          <p:cNvSpPr/>
          <p:nvPr/>
        </p:nvSpPr>
        <p:spPr>
          <a:xfrm>
            <a:off x="6159690" y="3715738"/>
            <a:ext cx="961459" cy="545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srgbClr val="FFFFFF"/>
                </a:solidFill>
                <a:effectLst/>
                <a:uLnTx/>
                <a:uFillTx/>
                <a:latin typeface="Tenorite"/>
                <a:ea typeface="+mn-ea"/>
                <a:cs typeface="+mn-cs"/>
              </a:rPr>
              <a:t>Return aircraft to service</a:t>
            </a:r>
          </a:p>
        </p:txBody>
      </p:sp>
      <p:cxnSp>
        <p:nvCxnSpPr>
          <p:cNvPr id="57" name="Straight Arrow Connector 56">
            <a:extLst>
              <a:ext uri="{FF2B5EF4-FFF2-40B4-BE49-F238E27FC236}">
                <a16:creationId xmlns:a16="http://schemas.microsoft.com/office/drawing/2014/main" id="{3E85D6A6-680E-441D-E08B-8706B4450BA2}"/>
              </a:ext>
            </a:extLst>
          </p:cNvPr>
          <p:cNvCxnSpPr>
            <a:cxnSpLocks/>
            <a:stCxn id="20" idx="1"/>
            <a:endCxn id="55" idx="3"/>
          </p:cNvCxnSpPr>
          <p:nvPr/>
        </p:nvCxnSpPr>
        <p:spPr>
          <a:xfrm flipH="1" flipV="1">
            <a:off x="7121149" y="3988308"/>
            <a:ext cx="904458" cy="17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1DD88F83-EF2F-DA3A-94DE-3D1B26C381C4}"/>
              </a:ext>
            </a:extLst>
          </p:cNvPr>
          <p:cNvCxnSpPr>
            <a:stCxn id="46" idx="1"/>
            <a:endCxn id="55" idx="2"/>
          </p:cNvCxnSpPr>
          <p:nvPr/>
        </p:nvCxnSpPr>
        <p:spPr>
          <a:xfrm rot="10800000">
            <a:off x="6640420" y="4260877"/>
            <a:ext cx="2395952" cy="16622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576533F-7919-2FD1-8E63-BA06C3E00C82}"/>
              </a:ext>
            </a:extLst>
          </p:cNvPr>
          <p:cNvSpPr txBox="1"/>
          <p:nvPr/>
        </p:nvSpPr>
        <p:spPr>
          <a:xfrm>
            <a:off x="8320743" y="5645535"/>
            <a:ext cx="439544" cy="307777"/>
          </a:xfrm>
          <a:prstGeom prst="rect">
            <a:avLst/>
          </a:prstGeom>
          <a:noFill/>
        </p:spPr>
        <p:txBody>
          <a:bodyPr wrap="none" rtlCol="0">
            <a:spAutoFit/>
          </a:bodyPr>
          <a:lstStyle/>
          <a:p>
            <a:r>
              <a:rPr lang="en-CA" sz="1400" dirty="0"/>
              <a:t>Yes</a:t>
            </a:r>
          </a:p>
        </p:txBody>
      </p:sp>
      <p:sp>
        <p:nvSpPr>
          <p:cNvPr id="61" name="TextBox 60">
            <a:extLst>
              <a:ext uri="{FF2B5EF4-FFF2-40B4-BE49-F238E27FC236}">
                <a16:creationId xmlns:a16="http://schemas.microsoft.com/office/drawing/2014/main" id="{3D292F40-17C1-4A5B-C52E-20920233785F}"/>
              </a:ext>
            </a:extLst>
          </p:cNvPr>
          <p:cNvSpPr txBox="1"/>
          <p:nvPr/>
        </p:nvSpPr>
        <p:spPr>
          <a:xfrm>
            <a:off x="10516089" y="5655675"/>
            <a:ext cx="612895" cy="307777"/>
          </a:xfrm>
          <a:prstGeom prst="rect">
            <a:avLst/>
          </a:prstGeom>
          <a:noFill/>
        </p:spPr>
        <p:txBody>
          <a:bodyPr wrap="square" rtlCol="0">
            <a:spAutoFit/>
          </a:bodyPr>
          <a:lstStyle/>
          <a:p>
            <a:r>
              <a:rPr lang="en-CA" sz="1400" dirty="0"/>
              <a:t>No</a:t>
            </a:r>
          </a:p>
        </p:txBody>
      </p:sp>
      <p:cxnSp>
        <p:nvCxnSpPr>
          <p:cNvPr id="67" name="Straight Arrow Connector 66">
            <a:extLst>
              <a:ext uri="{FF2B5EF4-FFF2-40B4-BE49-F238E27FC236}">
                <a16:creationId xmlns:a16="http://schemas.microsoft.com/office/drawing/2014/main" id="{00C79F36-9273-EF56-F911-EF20250CB823}"/>
              </a:ext>
            </a:extLst>
          </p:cNvPr>
          <p:cNvCxnSpPr>
            <a:cxnSpLocks/>
            <a:stCxn id="55" idx="0"/>
            <a:endCxn id="15" idx="4"/>
          </p:cNvCxnSpPr>
          <p:nvPr/>
        </p:nvCxnSpPr>
        <p:spPr>
          <a:xfrm flipH="1" flipV="1">
            <a:off x="6631098" y="1685662"/>
            <a:ext cx="9322" cy="2030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DD5D1F8-FDD9-C1A6-7116-D0D0E7604EFC}"/>
              </a:ext>
            </a:extLst>
          </p:cNvPr>
          <p:cNvCxnSpPr>
            <a:stCxn id="46" idx="3"/>
            <a:endCxn id="23" idx="1"/>
          </p:cNvCxnSpPr>
          <p:nvPr/>
        </p:nvCxnSpPr>
        <p:spPr>
          <a:xfrm>
            <a:off x="10516089" y="5923123"/>
            <a:ext cx="438750" cy="2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883608E2-3125-72D4-0107-1B44042362C5}"/>
              </a:ext>
            </a:extLst>
          </p:cNvPr>
          <p:cNvCxnSpPr>
            <a:stCxn id="23" idx="2"/>
          </p:cNvCxnSpPr>
          <p:nvPr/>
        </p:nvCxnSpPr>
        <p:spPr>
          <a:xfrm rot="5400000" flipH="1">
            <a:off x="8895603" y="3658619"/>
            <a:ext cx="275462" cy="4804471"/>
          </a:xfrm>
          <a:prstGeom prst="bentConnector4">
            <a:avLst>
              <a:gd name="adj1" fmla="val -147397"/>
              <a:gd name="adj2" fmla="val 9960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386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p:txBody>
          <a:bodyPr/>
          <a:lstStyle/>
          <a:p>
            <a:r>
              <a:rPr lang="en-US" dirty="0"/>
              <a:t>Timeline </a:t>
            </a:r>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3308203339"/>
              </p:ext>
            </p:extLst>
          </p:nvPr>
        </p:nvGraphicFramePr>
        <p:xfrm>
          <a:off x="1245325" y="1706563"/>
          <a:ext cx="9779182" cy="436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374915C9-579A-6644-A782-7D56C8F5561E}"/>
              </a:ext>
            </a:extLst>
          </p:cNvPr>
          <p:cNvSpPr>
            <a:spLocks noGrp="1"/>
          </p:cNvSpPr>
          <p:nvPr>
            <p:ph type="dt" sz="half" idx="2"/>
          </p:nvPr>
        </p:nvSpPr>
        <p:spPr/>
        <p:txBody>
          <a:bodyPr/>
          <a:lstStyle/>
          <a:p>
            <a:fld id="{79C497D8-AFA6-424B-9876-402B886244CF}" type="datetime1">
              <a:rPr lang="en-US" smtClean="0"/>
              <a:t>1/21/2023</a:t>
            </a:fld>
            <a:endParaRPr lang="en-US" dirty="0"/>
          </a:p>
        </p:txBody>
      </p:sp>
      <p:sp>
        <p:nvSpPr>
          <p:cNvPr id="6" name="Slide Number Placeholder 5">
            <a:extLst>
              <a:ext uri="{FF2B5EF4-FFF2-40B4-BE49-F238E27FC236}">
                <a16:creationId xmlns:a16="http://schemas.microsoft.com/office/drawing/2014/main" id="{280037C3-0E79-CD4B-92A9-5B5F9E74A60B}"/>
              </a:ext>
            </a:extLst>
          </p:cNvPr>
          <p:cNvSpPr>
            <a:spLocks noGrp="1"/>
          </p:cNvSpPr>
          <p:nvPr>
            <p:ph type="sldNum" sz="quarter" idx="4"/>
          </p:nvPr>
        </p:nvSpPr>
        <p:spPr/>
        <p:txBody>
          <a:bodyPr/>
          <a:lstStyle/>
          <a:p>
            <a:fld id="{294A09A9-5501-47C1-A89A-A340965A2BE2}" type="slidenum">
              <a:rPr lang="en-US" smtClean="0"/>
              <a:t>8</a:t>
            </a:fld>
            <a:endParaRPr lang="en-US" dirty="0"/>
          </a:p>
        </p:txBody>
      </p:sp>
      <p:sp>
        <p:nvSpPr>
          <p:cNvPr id="7" name="Arrow: Down 6">
            <a:extLst>
              <a:ext uri="{FF2B5EF4-FFF2-40B4-BE49-F238E27FC236}">
                <a16:creationId xmlns:a16="http://schemas.microsoft.com/office/drawing/2014/main" id="{28E0E97B-3474-D9E0-B6A4-2070CF6B922E}"/>
              </a:ext>
            </a:extLst>
          </p:cNvPr>
          <p:cNvSpPr/>
          <p:nvPr/>
        </p:nvSpPr>
        <p:spPr>
          <a:xfrm>
            <a:off x="2082018" y="3429000"/>
            <a:ext cx="356382" cy="464127"/>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32498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029489" y="371947"/>
            <a:ext cx="8449489" cy="1325563"/>
          </a:xfrm>
        </p:spPr>
        <p:txBody>
          <a:bodyPr/>
          <a:lstStyle/>
          <a:p>
            <a:r>
              <a:rPr lang="en-US" dirty="0"/>
              <a:t>Summary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0" y="2653167"/>
            <a:ext cx="12053455" cy="3436483"/>
          </a:xfrm>
        </p:spPr>
        <p:txBody>
          <a:bodyPr vert="horz" lIns="91440" tIns="45720" rIns="91440" bIns="45720" rtlCol="0" anchor="t">
            <a:normAutofit/>
          </a:bodyPr>
          <a:lstStyle/>
          <a:p>
            <a:pPr marL="342900" indent="-342900">
              <a:buFont typeface="Arial" panose="020B0604020202020204" pitchFamily="34" charset="0"/>
              <a:buChar char="•"/>
            </a:pPr>
            <a:r>
              <a:rPr lang="en-SG" dirty="0"/>
              <a:t>Develop repeatable &amp; reproducible ML solution to a real-world high-impact problem</a:t>
            </a:r>
          </a:p>
          <a:p>
            <a:pPr marL="800100" lvl="1" indent="-342900">
              <a:buFont typeface="Arial" panose="020B0604020202020204" pitchFamily="34" charset="0"/>
              <a:buChar char="•"/>
            </a:pPr>
            <a:r>
              <a:rPr lang="en-US" sz="2400" dirty="0">
                <a:solidFill>
                  <a:schemeClr val="bg1"/>
                </a:solidFill>
              </a:rPr>
              <a:t>Benchmark state-of-the-art Turbofan Engine life prediction</a:t>
            </a:r>
          </a:p>
          <a:p>
            <a:pPr marL="800100" lvl="1" indent="-342900">
              <a:buFont typeface="Arial" panose="020B0604020202020204" pitchFamily="34" charset="0"/>
              <a:buChar char="•"/>
            </a:pPr>
            <a:endParaRPr lang="en-US" sz="2400" dirty="0">
              <a:solidFill>
                <a:schemeClr val="bg1"/>
              </a:solidFill>
            </a:endParaRPr>
          </a:p>
          <a:p>
            <a:pPr marL="800100" lvl="1" indent="-342900">
              <a:buFont typeface="Arial" panose="020B0604020202020204" pitchFamily="34" charset="0"/>
              <a:buChar char="•"/>
            </a:pPr>
            <a:r>
              <a:rPr lang="en-US" sz="2400" dirty="0">
                <a:solidFill>
                  <a:schemeClr val="bg1"/>
                </a:solidFill>
              </a:rPr>
              <a:t>Develop risk-based maintenance strategy for critical assets</a:t>
            </a:r>
          </a:p>
          <a:p>
            <a:pPr marL="800100" lvl="1" indent="-342900">
              <a:buFont typeface="Arial" panose="020B0604020202020204" pitchFamily="34" charset="0"/>
              <a:buChar char="•"/>
            </a:pPr>
            <a:endParaRPr lang="en-US" sz="2400" dirty="0">
              <a:solidFill>
                <a:schemeClr val="bg1"/>
              </a:solidFill>
            </a:endParaRPr>
          </a:p>
          <a:p>
            <a:pPr marL="800100" lvl="1" indent="-342900">
              <a:buFont typeface="Arial" panose="020B0604020202020204" pitchFamily="34" charset="0"/>
              <a:buChar char="•"/>
            </a:pPr>
            <a:r>
              <a:rPr lang="en-US" sz="2400" dirty="0">
                <a:solidFill>
                  <a:schemeClr val="bg1"/>
                </a:solidFill>
              </a:rPr>
              <a:t>Maximize availability of production-critical assets</a:t>
            </a:r>
          </a:p>
          <a:p>
            <a:pPr marL="800100" lvl="1" indent="-342900">
              <a:buFont typeface="Arial" panose="020B0604020202020204" pitchFamily="34" charset="0"/>
              <a:buChar char="•"/>
            </a:pPr>
            <a:endParaRPr lang="en-US" dirty="0"/>
          </a:p>
          <a:p>
            <a:endParaRPr lang="en-US" dirty="0"/>
          </a:p>
        </p:txBody>
      </p:sp>
      <p:sp>
        <p:nvSpPr>
          <p:cNvPr id="4" name="Date Placeholder 3">
            <a:extLst>
              <a:ext uri="{FF2B5EF4-FFF2-40B4-BE49-F238E27FC236}">
                <a16:creationId xmlns:a16="http://schemas.microsoft.com/office/drawing/2014/main" id="{3A738329-E174-7440-8FD5-179A15324C63}"/>
              </a:ext>
            </a:extLst>
          </p:cNvPr>
          <p:cNvSpPr>
            <a:spLocks noGrp="1"/>
          </p:cNvSpPr>
          <p:nvPr>
            <p:ph type="dt" sz="half" idx="10"/>
          </p:nvPr>
        </p:nvSpPr>
        <p:spPr>
          <a:xfrm>
            <a:off x="381000" y="6356350"/>
            <a:ext cx="2743200" cy="365125"/>
          </a:xfrm>
        </p:spPr>
        <p:txBody>
          <a:bodyPr/>
          <a:lstStyle/>
          <a:p>
            <a:fld id="{7FA0C2EE-8499-394A-A22C-DABDB4752AEE}" type="datetime1">
              <a:rPr lang="en-US" smtClean="0"/>
              <a:pPr/>
              <a:t>1/21/2023</a:t>
            </a:fld>
            <a:endParaRPr lang="en-US" dirty="0"/>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445070695"/>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{459C52B4-81E3-49E8-8A1B-D135BF3D5CE5}tf45331398_win32</Template>
  <TotalTime>503</TotalTime>
  <Words>1397</Words>
  <Application>Microsoft Office PowerPoint</Application>
  <PresentationFormat>Widescreen</PresentationFormat>
  <Paragraphs>273</Paragraphs>
  <Slides>17</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Inter</vt:lpstr>
      <vt:lpstr>Proxima Nova</vt:lpstr>
      <vt:lpstr>Roboto</vt:lpstr>
      <vt:lpstr>Tenorite</vt:lpstr>
      <vt:lpstr>Office Theme</vt:lpstr>
      <vt:lpstr>Maximize “Turbofan Engine” Useful Life</vt:lpstr>
      <vt:lpstr>Business Problem</vt:lpstr>
      <vt:lpstr>Primary goals</vt:lpstr>
      <vt:lpstr>Solution</vt:lpstr>
      <vt:lpstr>Data + Model</vt:lpstr>
      <vt:lpstr>The Roadmap</vt:lpstr>
      <vt:lpstr>Risk-Based Approach</vt:lpstr>
      <vt:lpstr>Timeline </vt:lpstr>
      <vt:lpstr>Summary </vt:lpstr>
      <vt:lpstr>Business opportunities are like buses. There's always another one coming.</vt:lpstr>
      <vt:lpstr>Thank you</vt:lpstr>
      <vt:lpstr>Backup</vt:lpstr>
      <vt:lpstr>How we get there</vt:lpstr>
      <vt:lpstr>Backup</vt:lpstr>
      <vt:lpstr>Data Source</vt:lpstr>
      <vt:lpstr>Data Source</vt:lpstr>
      <vt:lpstr>Meet our 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Maximize “Turbofan Engine” Useful Life</dc:title>
  <dc:creator>Williams-Anie Udofia</dc:creator>
  <cp:lastModifiedBy>Williams-Anie Udofia</cp:lastModifiedBy>
  <cp:revision>11</cp:revision>
  <dcterms:created xsi:type="dcterms:W3CDTF">2023-01-21T02:40:12Z</dcterms:created>
  <dcterms:modified xsi:type="dcterms:W3CDTF">2023-01-21T17:26:17Z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